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60" r:id="rId1"/>
  </p:sldMasterIdLst>
  <p:notesMasterIdLst>
    <p:notesMasterId r:id="rId35"/>
  </p:notesMasterIdLst>
  <p:sldIdLst>
    <p:sldId id="297" r:id="rId2"/>
    <p:sldId id="298" r:id="rId3"/>
    <p:sldId id="335" r:id="rId4"/>
    <p:sldId id="336" r:id="rId5"/>
    <p:sldId id="299" r:id="rId6"/>
    <p:sldId id="300" r:id="rId7"/>
    <p:sldId id="320" r:id="rId8"/>
    <p:sldId id="321" r:id="rId9"/>
    <p:sldId id="322" r:id="rId10"/>
    <p:sldId id="334" r:id="rId11"/>
    <p:sldId id="337" r:id="rId12"/>
    <p:sldId id="324" r:id="rId13"/>
    <p:sldId id="323" r:id="rId14"/>
    <p:sldId id="325" r:id="rId15"/>
    <p:sldId id="326" r:id="rId16"/>
    <p:sldId id="327" r:id="rId17"/>
    <p:sldId id="328" r:id="rId18"/>
    <p:sldId id="329" r:id="rId19"/>
    <p:sldId id="330" r:id="rId20"/>
    <p:sldId id="331" r:id="rId21"/>
    <p:sldId id="332" r:id="rId22"/>
    <p:sldId id="301" r:id="rId23"/>
    <p:sldId id="302" r:id="rId24"/>
    <p:sldId id="303" r:id="rId25"/>
    <p:sldId id="304" r:id="rId26"/>
    <p:sldId id="305" r:id="rId27"/>
    <p:sldId id="306" r:id="rId28"/>
    <p:sldId id="307" r:id="rId29"/>
    <p:sldId id="315" r:id="rId30"/>
    <p:sldId id="308" r:id="rId31"/>
    <p:sldId id="317" r:id="rId32"/>
    <p:sldId id="318" r:id="rId33"/>
    <p:sldId id="319" r:id="rId34"/>
  </p:sldIdLst>
  <p:sldSz cx="9144000" cy="6858000" type="screen4x3"/>
  <p:notesSz cx="6669088" cy="9872663"/>
  <p:defaultTex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72000" autoAdjust="0"/>
  </p:normalViewPr>
  <p:slideViewPr>
    <p:cSldViewPr>
      <p:cViewPr>
        <p:scale>
          <a:sx n="75" d="100"/>
          <a:sy n="75" d="100"/>
        </p:scale>
        <p:origin x="-2700" y="-2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8" name="Header Placeholder 1048757"/>
          <p:cNvSpPr>
            <a:spLocks noGrp="1"/>
          </p:cNvSpPr>
          <p:nvPr>
            <p:ph type="hdr" sz="quarter"/>
          </p:nvPr>
        </p:nvSpPr>
        <p:spPr>
          <a:xfrm>
            <a:off x="0" y="0"/>
            <a:ext cx="2889938" cy="493633"/>
          </a:xfrm>
          <a:prstGeom prst="rect">
            <a:avLst/>
          </a:prstGeom>
          <a:noFill/>
          <a:ln>
            <a:noFill/>
          </a:ln>
        </p:spPr>
        <p:txBody>
          <a:bodyPr lIns="91440" tIns="45720" rIns="91440" bIns="45720"/>
          <a:lstStyle/>
          <a:p>
            <a:pPr lvl="0" eaLnBrk="1" latinLnBrk="1" hangingPunct="1"/>
            <a:endParaRPr lang="en-US" altLang="en-US" sz="1200">
              <a:latin typeface="Calibri" pitchFamily="34" charset="0"/>
            </a:endParaRPr>
          </a:p>
        </p:txBody>
      </p:sp>
      <p:sp>
        <p:nvSpPr>
          <p:cNvPr id="1048759" name="Date Placeholder 1048758"/>
          <p:cNvSpPr>
            <a:spLocks noGrp="1"/>
          </p:cNvSpPr>
          <p:nvPr>
            <p:ph type="dt" idx="1"/>
          </p:nvPr>
        </p:nvSpPr>
        <p:spPr>
          <a:xfrm>
            <a:off x="3777606" y="0"/>
            <a:ext cx="2889938" cy="493633"/>
          </a:xfrm>
          <a:prstGeom prst="rect">
            <a:avLst/>
          </a:prstGeom>
          <a:noFill/>
          <a:ln>
            <a:noFill/>
          </a:ln>
        </p:spPr>
        <p:txBody>
          <a:bodyPr lIns="91440" tIns="45720" rIns="91440" bIns="45720"/>
          <a:lstStyle/>
          <a:p>
            <a:pPr lvl="0" algn="r" eaLnBrk="1" latinLnBrk="1" hangingPunct="1"/>
            <a:fld id="{566ABCEB-ACFC-4714-9973-3DA970169C29}" type="datetime1">
              <a:rPr lang="en-US" altLang="en-US" sz="1200">
                <a:latin typeface="Calibri" pitchFamily="34" charset="0"/>
              </a:rPr>
              <a:pPr lvl="0" algn="r" eaLnBrk="1" latinLnBrk="1" hangingPunct="1"/>
              <a:t>3/9/2016</a:t>
            </a:fld>
            <a:endParaRPr lang="en-US" altLang="en-US" sz="1200">
              <a:latin typeface="Calibri" pitchFamily="34" charset="0"/>
            </a:endParaRPr>
          </a:p>
        </p:txBody>
      </p:sp>
      <p:sp>
        <p:nvSpPr>
          <p:cNvPr id="1048760" name="Slide Image Placeholder 1048759"/>
          <p:cNvSpPr>
            <a:spLocks noGrp="1" noRot="1" noChangeAspect="1"/>
          </p:cNvSpPr>
          <p:nvPr>
            <p:ph type="sldImg" idx="2"/>
          </p:nvPr>
        </p:nvSpPr>
        <p:spPr>
          <a:xfrm>
            <a:off x="866775" y="739775"/>
            <a:ext cx="4935538" cy="3703638"/>
          </a:xfrm>
          <a:prstGeom prst="rect">
            <a:avLst/>
          </a:prstGeom>
          <a:noFill/>
          <a:ln w="12700" cap="flat" cmpd="sng">
            <a:solidFill>
              <a:srgbClr val="000000">
                <a:alpha val="100000"/>
              </a:srgbClr>
            </a:solidFill>
            <a:prstDash val="solid"/>
            <a:miter/>
          </a:ln>
        </p:spPr>
        <p:txBody>
          <a:bodyPr lIns="91440" tIns="45720" rIns="91440" bIns="45720" anchor="ctr"/>
          <a:lstStyle/>
          <a:p>
            <a:endParaRPr/>
          </a:p>
        </p:txBody>
      </p:sp>
      <p:sp>
        <p:nvSpPr>
          <p:cNvPr id="1048761" name="Notes Placeholder 1048760"/>
          <p:cNvSpPr>
            <a:spLocks noGrp="1"/>
          </p:cNvSpPr>
          <p:nvPr>
            <p:ph type="body" sz="quarter" idx="3"/>
          </p:nvPr>
        </p:nvSpPr>
        <p:spPr>
          <a:xfrm>
            <a:off x="666909" y="4689515"/>
            <a:ext cx="5335270" cy="4442698"/>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762" name="Footer Placeholder 1048761"/>
          <p:cNvSpPr>
            <a:spLocks noGrp="1"/>
          </p:cNvSpPr>
          <p:nvPr>
            <p:ph type="ftr" sz="quarter" idx="4"/>
          </p:nvPr>
        </p:nvSpPr>
        <p:spPr>
          <a:xfrm>
            <a:off x="0" y="9377315"/>
            <a:ext cx="2889938" cy="493633"/>
          </a:xfrm>
          <a:prstGeom prst="rect">
            <a:avLst/>
          </a:prstGeom>
          <a:noFill/>
          <a:ln>
            <a:noFill/>
          </a:ln>
        </p:spPr>
        <p:txBody>
          <a:bodyPr lIns="91440" tIns="45720" rIns="91440" bIns="45720" anchor="b"/>
          <a:lstStyle/>
          <a:p>
            <a:pPr lvl="0" eaLnBrk="1" latinLnBrk="1" hangingPunct="1"/>
            <a:endParaRPr lang="en-US" altLang="en-US" sz="1200">
              <a:latin typeface="Calibri" pitchFamily="34" charset="0"/>
            </a:endParaRPr>
          </a:p>
        </p:txBody>
      </p:sp>
      <p:sp>
        <p:nvSpPr>
          <p:cNvPr id="1048763" name="Slide Number Placeholder 1048762"/>
          <p:cNvSpPr>
            <a:spLocks noGrp="1"/>
          </p:cNvSpPr>
          <p:nvPr>
            <p:ph type="sldNum" sz="quarter" idx="5"/>
          </p:nvPr>
        </p:nvSpPr>
        <p:spPr>
          <a:xfrm>
            <a:off x="3777606" y="9377315"/>
            <a:ext cx="2889938" cy="493633"/>
          </a:xfrm>
          <a:prstGeom prst="rect">
            <a:avLst/>
          </a:prstGeom>
          <a:noFill/>
          <a:ln>
            <a:noFill/>
          </a:ln>
        </p:spPr>
        <p:txBody>
          <a:bodyPr lIns="91440" tIns="45720" rIns="91440" bIns="45720" anchor="b"/>
          <a:lstStyle/>
          <a:p>
            <a:pPr lvl="0" algn="r" eaLnBrk="1" latinLnBrk="1" hangingPunct="1"/>
            <a:fld id="{566ABCEB-ACFC-4714-9973-3DA970169C29}" type="slidenum">
              <a:rPr lang="en-US" altLang="en-US" sz="1200">
                <a:latin typeface="Calibri" pitchFamily="34" charset="0"/>
              </a:rPr>
              <a:pPr lvl="0" algn="r" eaLnBrk="1" latinLnBrk="1" hangingPunct="1"/>
              <a:t>‹#›</a:t>
            </a:fld>
            <a:endParaRPr lang="en-US" altLang="en-US" sz="1200">
              <a:latin typeface="Calibri" pitchFamily="34" charset="0"/>
            </a:endParaRPr>
          </a:p>
        </p:txBody>
      </p:sp>
    </p:spTree>
    <p:extLst>
      <p:ext uri="{BB962C8B-B14F-4D97-AF65-F5344CB8AC3E}">
        <p14:creationId xmlns:p14="http://schemas.microsoft.com/office/powerpoint/2010/main" val="18178937"/>
      </p:ext>
    </p:extLst>
  </p:cSld>
  <p:clrMap bg1="dk1" tx1="dk1" bg2="dk1" tx2="dk1" accent1="dk1" accent2="dk1" accent3="dk1" accent4="dk1" accent5="dk1" accent6="dk1" hlink="dk1" folHlink="dk1"/>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1</a:t>
            </a:fld>
            <a:endParaRPr lang="en-US" altLang="en-US" sz="1200">
              <a:latin typeface="Calibri" pitchFamily="34" charset="0"/>
            </a:endParaRPr>
          </a:p>
        </p:txBody>
      </p:sp>
    </p:spTree>
    <p:extLst>
      <p:ext uri="{BB962C8B-B14F-4D97-AF65-F5344CB8AC3E}">
        <p14:creationId xmlns:p14="http://schemas.microsoft.com/office/powerpoint/2010/main" val="385201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next few slides, I’ll consider some of the ideals</a:t>
            </a:r>
            <a:r>
              <a:rPr lang="en-GB" baseline="0" dirty="0" smtClean="0"/>
              <a:t> we’d like to see in data management planning. </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10</a:t>
            </a:fld>
            <a:endParaRPr lang="en-US" altLang="en-US" sz="1200">
              <a:latin typeface="Calibri" pitchFamily="34" charset="0"/>
            </a:endParaRPr>
          </a:p>
        </p:txBody>
      </p:sp>
    </p:spTree>
    <p:extLst>
      <p:ext uri="{BB962C8B-B14F-4D97-AF65-F5344CB8AC3E}">
        <p14:creationId xmlns:p14="http://schemas.microsoft.com/office/powerpoint/2010/main" val="12337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11</a:t>
            </a:fld>
            <a:endParaRPr lang="en-US" altLang="en-US" sz="1200">
              <a:latin typeface="Calibri" pitchFamily="34" charset="0"/>
            </a:endParaRPr>
          </a:p>
        </p:txBody>
      </p:sp>
    </p:spTree>
    <p:extLst>
      <p:ext uri="{BB962C8B-B14F-4D97-AF65-F5344CB8AC3E}">
        <p14:creationId xmlns:p14="http://schemas.microsoft.com/office/powerpoint/2010/main" val="175790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2015 DCC survey</a:t>
            </a:r>
            <a:r>
              <a:rPr lang="en-GB" baseline="0" dirty="0" smtClean="0"/>
              <a:t> collected r</a:t>
            </a:r>
            <a:r>
              <a:rPr lang="en-GB" dirty="0" smtClean="0"/>
              <a:t>esponses from 60 institutions mapped to the DCC RDM services model.</a:t>
            </a:r>
          </a:p>
          <a:p>
            <a:endParaRPr lang="en-GB" dirty="0" smtClean="0"/>
          </a:p>
          <a:p>
            <a:r>
              <a:rPr lang="en-GB" dirty="0" smtClean="0"/>
              <a:t>You’ll notice that training underpins the more technical infrastructure requirements in the centre which as based around the data lifecycle. </a:t>
            </a:r>
          </a:p>
          <a:p>
            <a:endParaRPr lang="en-GB" dirty="0" smtClean="0"/>
          </a:p>
          <a:p>
            <a:r>
              <a:rPr lang="en-GB" dirty="0" smtClean="0"/>
              <a:t>Majority of UK HEIs making good progress in developing training and guidance. Longer term preservation and business case development</a:t>
            </a:r>
            <a:r>
              <a:rPr lang="en-GB" baseline="0" dirty="0" smtClean="0"/>
              <a:t> are proving more difficult across UK HEIs. These will have an impact on training provision as well.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extLst>
      <p:ext uri="{BB962C8B-B14F-4D97-AF65-F5344CB8AC3E}">
        <p14:creationId xmlns:p14="http://schemas.microsoft.com/office/powerpoint/2010/main" val="106433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DCC has been around for 11 years. Training has always</a:t>
            </a:r>
            <a:r>
              <a:rPr lang="en-GB" baseline="0" dirty="0" smtClean="0"/>
              <a:t> been a core activity. More recently, a</a:t>
            </a:r>
            <a:r>
              <a:rPr lang="en-GB" dirty="0" smtClean="0"/>
              <a:t>s a core partner in this FP7 project.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Through DCC core activity and our project work with FOSTER and 4C, we ran approximately 60 training in 2014-15 events and trained about 3500 participants (UK, EU, US, Africa)</a:t>
            </a:r>
          </a:p>
          <a:p>
            <a:endParaRPr lang="en-GB" dirty="0" smtClean="0"/>
          </a:p>
          <a:p>
            <a:r>
              <a:rPr lang="en-GB" dirty="0" err="1" smtClean="0"/>
              <a:t>Jisc</a:t>
            </a:r>
            <a:r>
              <a:rPr lang="en-GB" dirty="0" smtClean="0"/>
              <a:t> RDM Readiness workshop - February 13 2015</a:t>
            </a:r>
          </a:p>
          <a:p>
            <a:endParaRPr lang="en-GB" dirty="0" smtClean="0"/>
          </a:p>
          <a:p>
            <a:r>
              <a:rPr lang="en-GB" dirty="0" smtClean="0"/>
              <a:t>Workshop considered challenges in meeting the EPSRC policy framework and included aa breakout on training approaches</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13</a:t>
            </a:fld>
            <a:endParaRPr lang="en-GB"/>
          </a:p>
        </p:txBody>
      </p:sp>
    </p:spTree>
    <p:extLst>
      <p:ext uri="{BB962C8B-B14F-4D97-AF65-F5344CB8AC3E}">
        <p14:creationId xmlns:p14="http://schemas.microsoft.com/office/powerpoint/2010/main" val="17079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is a lot of train the trainer activity under way to target:</a:t>
            </a:r>
            <a:r>
              <a:rPr lang="en-GB" baseline="0" dirty="0" smtClean="0"/>
              <a:t> </a:t>
            </a:r>
          </a:p>
          <a:p>
            <a:endParaRPr lang="en-GB" dirty="0" smtClean="0"/>
          </a:p>
          <a:p>
            <a:pPr marL="171450" indent="-171450">
              <a:buFont typeface="Arial" panose="020B0604020202020204" pitchFamily="34" charset="0"/>
              <a:buChar char="•"/>
            </a:pPr>
            <a:r>
              <a:rPr lang="en-GB" dirty="0" smtClean="0"/>
              <a:t>Librarians</a:t>
            </a:r>
            <a:r>
              <a:rPr lang="en-GB" baseline="0" dirty="0" smtClean="0"/>
              <a:t>, research administrators and IT targeted but majority of training targeted towards researchers. </a:t>
            </a:r>
          </a:p>
          <a:p>
            <a:pPr marL="171450" indent="-171450">
              <a:buFont typeface="Arial" panose="020B0604020202020204" pitchFamily="34" charset="0"/>
              <a:buChar cha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As part of our FOSTER activity, we carried out a landscape study of existing training materials and activity.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was a very good split of resources identified across our four key target groups. We identified a slightly higher number of resources targeted to Libraries/Repository Support staff which is beneficial as in most cases it is this group that will be responsible for providing training to staff and students within European HEIs. Interestingly, most of the resources identified were applicable to more than one target audience which means that with slight revisions, the materials should be widely applicable for reuse.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14</a:t>
            </a:fld>
            <a:endParaRPr lang="en-GB"/>
          </a:p>
        </p:txBody>
      </p:sp>
    </p:spTree>
    <p:extLst>
      <p:ext uri="{BB962C8B-B14F-4D97-AF65-F5344CB8AC3E}">
        <p14:creationId xmlns:p14="http://schemas.microsoft.com/office/powerpoint/2010/main" val="152479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Archivists and records managers - especially with regards to selection, appraisal and retention</a:t>
            </a:r>
          </a:p>
          <a:p>
            <a:endParaRPr lang="en-GB" dirty="0" smtClean="0"/>
          </a:p>
          <a:p>
            <a:r>
              <a:rPr lang="en-GB" dirty="0" smtClean="0"/>
              <a:t>Finance staff</a:t>
            </a:r>
            <a:r>
              <a:rPr lang="en-GB" baseline="0" dirty="0" smtClean="0"/>
              <a:t> - c</a:t>
            </a:r>
            <a:r>
              <a:rPr lang="en-GB" dirty="0" smtClean="0"/>
              <a:t>osting RDM</a:t>
            </a:r>
            <a:r>
              <a:rPr lang="en-GB" baseline="0" dirty="0" smtClean="0"/>
              <a:t> </a:t>
            </a:r>
            <a:endParaRPr lang="en-GB" dirty="0" smtClean="0"/>
          </a:p>
          <a:p>
            <a:endParaRPr lang="en-GB" dirty="0" smtClean="0"/>
          </a:p>
          <a:p>
            <a:r>
              <a:rPr lang="en-GB" dirty="0" smtClean="0"/>
              <a:t>Legal team - copyright and licensing</a:t>
            </a:r>
          </a:p>
          <a:p>
            <a:endParaRPr lang="en-GB" dirty="0" smtClean="0"/>
          </a:p>
          <a:p>
            <a:r>
              <a:rPr lang="en-GB" dirty="0" smtClean="0"/>
              <a:t>Ethics teams - there is a risk of disjoin between openness and data protection. Ethics panel members will need to have  sufficient awareness of funders’ data sharing requirements and the potential benefits and impact for researchers.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15</a:t>
            </a:fld>
            <a:endParaRPr lang="en-GB"/>
          </a:p>
        </p:txBody>
      </p:sp>
    </p:spTree>
    <p:extLst>
      <p:ext uri="{BB962C8B-B14F-4D97-AF65-F5344CB8AC3E}">
        <p14:creationId xmlns:p14="http://schemas.microsoft.com/office/powerpoint/2010/main" val="2603863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lot of train the trainer activity under way to target library staff, research office staff,</a:t>
            </a:r>
            <a:r>
              <a:rPr lang="en-GB" baseline="0" dirty="0" smtClean="0"/>
              <a:t> IT staff and increasingly project officers from funding bodies.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16</a:t>
            </a:fld>
            <a:endParaRPr lang="en-GB"/>
          </a:p>
        </p:txBody>
      </p:sp>
    </p:spTree>
    <p:extLst>
      <p:ext uri="{BB962C8B-B14F-4D97-AF65-F5344CB8AC3E}">
        <p14:creationId xmlns:p14="http://schemas.microsoft.com/office/powerpoint/2010/main" val="3465366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Making sure that all data is adequately managed and linked –</a:t>
            </a:r>
            <a:r>
              <a:rPr lang="en-GB" baseline="0" dirty="0" smtClean="0"/>
              <a:t> not just digital (e.g., core or tissue samples)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Costs – bear in mind</a:t>
            </a:r>
            <a:r>
              <a:rPr lang="en-GB" baseline="0" dirty="0" smtClean="0"/>
              <a:t> cu</a:t>
            </a:r>
            <a:r>
              <a:rPr lang="en-GB" dirty="0" smtClean="0"/>
              <a:t>ration cost</a:t>
            </a:r>
            <a:r>
              <a:rPr lang="en-GB" baseline="0" dirty="0" smtClean="0"/>
              <a:t> coverage </a:t>
            </a:r>
            <a:r>
              <a:rPr lang="en-GB" dirty="0" smtClean="0"/>
              <a:t>varies from council to council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Ensuring that trainers can progressively</a:t>
            </a:r>
            <a:r>
              <a:rPr lang="en-GB" baseline="0" dirty="0" smtClean="0"/>
              <a:t> build up their expertise over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smtClean="0"/>
          </a:p>
          <a:p>
            <a:pPr marL="171450" indent="-171450">
              <a:buFont typeface="Arial" panose="020B0604020202020204" pitchFamily="34" charset="0"/>
              <a:buChar char="•"/>
            </a:pPr>
            <a:r>
              <a:rPr lang="en-GB" dirty="0" smtClean="0"/>
              <a:t>Introductory level materials provide an awareness of key issues. </a:t>
            </a:r>
          </a:p>
          <a:p>
            <a:pPr marL="171450" indent="-171450">
              <a:buFont typeface="Arial" panose="020B0604020202020204" pitchFamily="34" charset="0"/>
              <a:buChar char="•"/>
            </a:pPr>
            <a:r>
              <a:rPr lang="en-GB" dirty="0" smtClean="0"/>
              <a:t>Intermediate level materials ensure that participants are able to do something particular after completing the course. </a:t>
            </a:r>
          </a:p>
          <a:p>
            <a:pPr marL="171450" indent="-171450">
              <a:buFont typeface="Arial" panose="020B0604020202020204" pitchFamily="34" charset="0"/>
              <a:buChar char="•"/>
            </a:pPr>
            <a:r>
              <a:rPr lang="en-GB" dirty="0" smtClean="0"/>
              <a:t>Advanced level materials ensure that those completing the course can apply their knowledge in their own particular setting. </a:t>
            </a:r>
          </a:p>
          <a:p>
            <a:endParaRPr lang="en-GB" dirty="0" smtClean="0"/>
          </a:p>
          <a:p>
            <a:r>
              <a:rPr lang="en-GB" dirty="0" smtClean="0"/>
              <a:t>The majority of the training resources identified by the FOSTER team fell with within the introductory or intermediate categories. We may seek to increase the level of advanced materials in years to come as the cohort of trainers</a:t>
            </a:r>
            <a:r>
              <a:rPr lang="en-GB" baseline="0" dirty="0" smtClean="0"/>
              <a:t> </a:t>
            </a:r>
            <a:r>
              <a:rPr lang="en-GB" dirty="0" smtClean="0"/>
              <a:t>become more skilled in dealing with RDM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17</a:t>
            </a:fld>
            <a:endParaRPr lang="en-GB"/>
          </a:p>
        </p:txBody>
      </p:sp>
    </p:spTree>
    <p:extLst>
      <p:ext uri="{BB962C8B-B14F-4D97-AF65-F5344CB8AC3E}">
        <p14:creationId xmlns:p14="http://schemas.microsoft.com/office/powerpoint/2010/main" val="4268691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dirty="0" smtClean="0"/>
              <a:t>Based on RDM Readiness workshop breakout group on skills and training,</a:t>
            </a:r>
            <a:r>
              <a:rPr lang="en-GB" baseline="0" dirty="0" smtClean="0"/>
              <a:t> we should bear in mind a few practical points. </a:t>
            </a:r>
          </a:p>
          <a:p>
            <a:endParaRPr lang="en-GB" dirty="0" smtClean="0"/>
          </a:p>
          <a:p>
            <a:r>
              <a:rPr lang="en-GB" dirty="0" smtClean="0"/>
              <a:t>Small</a:t>
            </a:r>
            <a:r>
              <a:rPr lang="en-GB" baseline="0" dirty="0" smtClean="0"/>
              <a:t> teams are the norm. Makes it difficult to carry out day to day support and design and deliver training. </a:t>
            </a:r>
          </a:p>
          <a:p>
            <a:endParaRPr lang="en-GB" baseline="0" dirty="0" smtClean="0"/>
          </a:p>
          <a:p>
            <a:r>
              <a:rPr lang="en-GB" baseline="0" dirty="0" smtClean="0"/>
              <a:t>We need to be aware of these constraints and ensure that others across the institution are also involved in delivering training and not just those tasked with RDM duties. However, spread across HEI can make this time consuming and difficult.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18</a:t>
            </a:fld>
            <a:endParaRPr lang="en-GB"/>
          </a:p>
        </p:txBody>
      </p:sp>
    </p:spTree>
    <p:extLst>
      <p:ext uri="{BB962C8B-B14F-4D97-AF65-F5344CB8AC3E}">
        <p14:creationId xmlns:p14="http://schemas.microsoft.com/office/powerpoint/2010/main" val="332821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(local infrastructure, policies and support)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Buddying</a:t>
            </a:r>
            <a:r>
              <a:rPr lang="en-GB" baseline="0" dirty="0" smtClean="0"/>
              <a:t> idea proposed by DCC colleague Laura </a:t>
            </a:r>
            <a:r>
              <a:rPr lang="en-GB" dirty="0" smtClean="0"/>
              <a:t>Molloy</a:t>
            </a:r>
            <a:r>
              <a:rPr lang="en-GB" baseline="0" dirty="0" smtClean="0"/>
              <a:t> (</a:t>
            </a:r>
            <a:r>
              <a:rPr lang="en-GB" dirty="0" smtClean="0"/>
              <a:t>2015)</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19</a:t>
            </a:fld>
            <a:endParaRPr lang="en-GB"/>
          </a:p>
        </p:txBody>
      </p:sp>
    </p:spTree>
    <p:extLst>
      <p:ext uri="{BB962C8B-B14F-4D97-AF65-F5344CB8AC3E}">
        <p14:creationId xmlns:p14="http://schemas.microsoft.com/office/powerpoint/2010/main" val="230386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20" name="Slide Image Placeholder 1048619"/>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21" name="Notes Placeholder 1048620"/>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spcBef>
                <a:spcPct val="0"/>
              </a:spcBef>
            </a:pPr>
            <a:r>
              <a:rPr lang="en-US" altLang="en-US" dirty="0" smtClean="0"/>
              <a:t>Currently funded by </a:t>
            </a:r>
            <a:r>
              <a:rPr lang="en-US" altLang="en-US" dirty="0" err="1" smtClean="0"/>
              <a:t>Jisc</a:t>
            </a:r>
            <a:r>
              <a:rPr lang="en-US" altLang="en-US" dirty="0" smtClean="0"/>
              <a:t> and European Commission activity, the DCC </a:t>
            </a:r>
            <a:r>
              <a:rPr lang="en-US" altLang="en-US" dirty="0"/>
              <a:t>has been around for </a:t>
            </a:r>
            <a:r>
              <a:rPr lang="en-US" altLang="en-US" dirty="0" smtClean="0"/>
              <a:t>12 </a:t>
            </a:r>
            <a:r>
              <a:rPr lang="en-US" altLang="en-US" dirty="0"/>
              <a:t>years. </a:t>
            </a:r>
            <a:r>
              <a:rPr lang="en-US" altLang="en-US" dirty="0" smtClean="0"/>
              <a:t>DCC was</a:t>
            </a:r>
            <a:r>
              <a:rPr lang="en-US" altLang="en-US" baseline="0" dirty="0" smtClean="0"/>
              <a:t> o</a:t>
            </a:r>
            <a:r>
              <a:rPr lang="en-US" altLang="en-US" dirty="0" smtClean="0"/>
              <a:t>riginally funded jointly by </a:t>
            </a:r>
            <a:r>
              <a:rPr lang="en-US" altLang="en-US" dirty="0" err="1" smtClean="0"/>
              <a:t>Jisc</a:t>
            </a:r>
            <a:r>
              <a:rPr lang="en-US" altLang="en-US" dirty="0" smtClean="0"/>
              <a:t> and EPSRC</a:t>
            </a:r>
            <a:r>
              <a:rPr lang="en-US" altLang="en-US" baseline="0" dirty="0" smtClean="0"/>
              <a:t> under the </a:t>
            </a:r>
            <a:r>
              <a:rPr lang="en-US" altLang="en-US" baseline="0" dirty="0" err="1" smtClean="0"/>
              <a:t>eScience</a:t>
            </a:r>
            <a:r>
              <a:rPr lang="en-US" altLang="en-US" baseline="0" dirty="0" smtClean="0"/>
              <a:t> </a:t>
            </a:r>
            <a:r>
              <a:rPr lang="en-US" altLang="en-US" baseline="0" dirty="0" err="1" smtClean="0"/>
              <a:t>programme</a:t>
            </a:r>
            <a:r>
              <a:rPr lang="en-US" altLang="en-US" baseline="0" dirty="0" smtClean="0"/>
              <a:t> (2004-2007). Illustrates that EPSRC has been considering the challenges around </a:t>
            </a:r>
            <a:r>
              <a:rPr lang="en-US" altLang="en-US" baseline="0" dirty="0" smtClean="0"/>
              <a:t>research data management and longer </a:t>
            </a:r>
            <a:r>
              <a:rPr lang="en-US" altLang="en-US" baseline="0" dirty="0" smtClean="0"/>
              <a:t>term curation of research data for some time. </a:t>
            </a:r>
            <a:endParaRPr lang="en-US" altLang="en-US" dirty="0"/>
          </a:p>
          <a:p>
            <a:pPr lvl="0" eaLnBrk="1" latinLnBrk="1" hangingPunct="1">
              <a:spcBef>
                <a:spcPct val="0"/>
              </a:spcBef>
            </a:pPr>
            <a:endParaRPr lang="en-US" altLang="en-US" dirty="0"/>
          </a:p>
          <a:p>
            <a:pPr lvl="0"/>
            <a:endParaRPr lang="en-US" altLang="en-US" dirty="0"/>
          </a:p>
          <a:p>
            <a:pPr lvl="0"/>
            <a:endParaRPr lang="en-US" altLang="en-US" dirty="0"/>
          </a:p>
          <a:p>
            <a:pPr lvl="0"/>
            <a:endParaRPr lang="en-US" altLang="en-US" dirty="0"/>
          </a:p>
        </p:txBody>
      </p:sp>
      <p:sp>
        <p:nvSpPr>
          <p:cNvPr id="1048622" name="Rectangle 1048621"/>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has been quite a bit of thinking around measuring the impact</a:t>
            </a:r>
            <a:r>
              <a:rPr lang="en-GB" baseline="0" dirty="0" smtClean="0"/>
              <a:t> of research data.</a:t>
            </a:r>
          </a:p>
          <a:p>
            <a:endParaRPr lang="en-GB" baseline="0" dirty="0" smtClean="0"/>
          </a:p>
          <a:p>
            <a:r>
              <a:rPr lang="en-GB" baseline="0" dirty="0" smtClean="0"/>
              <a:t>However, as RDM infrastructure is defined and rolled out across the sector, we’ll need to consider collectively how we assess the performance of RDM services like training -   both for trainers themselves and those they go on to train.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20</a:t>
            </a:fld>
            <a:endParaRPr lang="en-GB"/>
          </a:p>
        </p:txBody>
      </p:sp>
    </p:spTree>
    <p:extLst>
      <p:ext uri="{BB962C8B-B14F-4D97-AF65-F5344CB8AC3E}">
        <p14:creationId xmlns:p14="http://schemas.microsoft.com/office/powerpoint/2010/main" val="1987808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21</a:t>
            </a:fld>
            <a:endParaRPr lang="en-US" altLang="en-US" sz="1200">
              <a:latin typeface="Calibri" pitchFamily="34" charset="0"/>
            </a:endParaRPr>
          </a:p>
        </p:txBody>
      </p:sp>
    </p:spTree>
    <p:extLst>
      <p:ext uri="{BB962C8B-B14F-4D97-AF65-F5344CB8AC3E}">
        <p14:creationId xmlns:p14="http://schemas.microsoft.com/office/powerpoint/2010/main" val="57087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next few slides, I’ll consider some of the ideals</a:t>
            </a:r>
            <a:r>
              <a:rPr lang="en-GB" baseline="0" dirty="0" smtClean="0"/>
              <a:t> we’d like to see in data management planning. </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22</a:t>
            </a:fld>
            <a:endParaRPr lang="en-US" altLang="en-US" sz="1200">
              <a:latin typeface="Calibri" pitchFamily="34" charset="0"/>
            </a:endParaRPr>
          </a:p>
        </p:txBody>
      </p:sp>
    </p:spTree>
    <p:extLst>
      <p:ext uri="{BB962C8B-B14F-4D97-AF65-F5344CB8AC3E}">
        <p14:creationId xmlns:p14="http://schemas.microsoft.com/office/powerpoint/2010/main" val="123371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54" name="Slide Image Placeholder 1048653"/>
          <p:cNvSpPr>
            <a:spLocks noGrp="1" noRot="1" noChangeAspect="1"/>
          </p:cNvSpPr>
          <p:nvPr>
            <p:ph type="sldImg"/>
          </p:nvPr>
        </p:nvSpPr>
        <p:spPr>
          <a:xfrm>
            <a:off x="641350" y="800100"/>
            <a:ext cx="5329238" cy="3997325"/>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55" name="Notes Placeholder 1048654"/>
          <p:cNvSpPr>
            <a:spLocks noGrp="1"/>
          </p:cNvSpPr>
          <p:nvPr>
            <p:ph type="body" idx="1"/>
          </p:nvPr>
        </p:nvSpPr>
        <p:spPr>
          <a:xfrm>
            <a:off x="881492" y="5063168"/>
            <a:ext cx="4847439" cy="4797497"/>
          </a:xfrm>
          <a:prstGeom prst="rect">
            <a:avLst/>
          </a:prstGeom>
          <a:noFill/>
          <a:ln>
            <a:noFill/>
          </a:ln>
        </p:spPr>
        <p:txBody>
          <a:bodyPr lIns="91429" tIns="45715" rIns="91429" bIns="45715" anchor="t"/>
          <a:lstStyle/>
          <a:p>
            <a:pPr lvl="0">
              <a:lnSpc>
                <a:spcPct val="90000"/>
              </a:lnSpc>
            </a:pPr>
            <a:r>
              <a:rPr lang="en-US" altLang="en-US" sz="1000" dirty="0" smtClean="0">
                <a:latin typeface="Arial" charset="0"/>
                <a:ea typeface="Arial" charset="0"/>
              </a:rPr>
              <a:t>First of all, what </a:t>
            </a:r>
            <a:r>
              <a:rPr lang="en-US" altLang="en-US" sz="1000" dirty="0">
                <a:latin typeface="Arial" charset="0"/>
                <a:ea typeface="Arial" charset="0"/>
              </a:rPr>
              <a:t>is a Data Management </a:t>
            </a:r>
            <a:r>
              <a:rPr lang="en-US" altLang="en-US" sz="1000" dirty="0" smtClean="0">
                <a:latin typeface="Arial" charset="0"/>
                <a:ea typeface="Arial" charset="0"/>
              </a:rPr>
              <a:t>Plan (</a:t>
            </a:r>
            <a:r>
              <a:rPr lang="en-US" altLang="en-US" sz="1000" dirty="0" err="1" smtClean="0">
                <a:latin typeface="Arial" charset="0"/>
                <a:ea typeface="Arial" charset="0"/>
              </a:rPr>
              <a:t>dmp</a:t>
            </a:r>
            <a:r>
              <a:rPr lang="en-US" altLang="en-US" sz="1000" dirty="0" smtClean="0">
                <a:latin typeface="Arial" charset="0"/>
                <a:ea typeface="Arial" charset="0"/>
              </a:rPr>
              <a:t>)? </a:t>
            </a:r>
            <a:endParaRPr lang="en-US" altLang="en-US" sz="1000" dirty="0">
              <a:latin typeface="Arial" charset="0"/>
              <a:ea typeface="Arial" charset="0"/>
            </a:endParaRPr>
          </a:p>
          <a:p>
            <a:pPr lvl="0">
              <a:lnSpc>
                <a:spcPct val="90000"/>
              </a:lnSpc>
            </a:pPr>
            <a:endParaRPr lang="en-US" altLang="en-US" sz="1000" dirty="0">
              <a:latin typeface="Arial" charset="0"/>
              <a:ea typeface="Arial" charset="0"/>
            </a:endParaRPr>
          </a:p>
          <a:p>
            <a:pPr lvl="0">
              <a:lnSpc>
                <a:spcPct val="90000"/>
              </a:lnSpc>
            </a:pPr>
            <a:endParaRPr lang="en-US" altLang="en-US" sz="1000" dirty="0" smtClean="0">
              <a:latin typeface="Arial" charset="0"/>
              <a:ea typeface="Arial"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1000" dirty="0" smtClean="0">
                <a:latin typeface="Arial" charset="0"/>
                <a:ea typeface="Arial" charset="0"/>
              </a:rPr>
              <a:t>Essentially</a:t>
            </a:r>
            <a:r>
              <a:rPr lang="en-US" altLang="en-US" sz="1000" dirty="0">
                <a:latin typeface="Arial" charset="0"/>
                <a:ea typeface="Arial" charset="0"/>
              </a:rPr>
              <a:t>, most funders just want evidence at the grant stage that data has been considered – how much will be generated? </a:t>
            </a:r>
            <a:r>
              <a:rPr lang="en-US" altLang="en-US" sz="1000" dirty="0" smtClean="0">
                <a:latin typeface="Arial" charset="0"/>
                <a:ea typeface="Arial" charset="0"/>
              </a:rPr>
              <a:t>Usually just a</a:t>
            </a:r>
            <a:r>
              <a:rPr lang="en-US" altLang="en-US" sz="1000" baseline="0" dirty="0" smtClean="0">
                <a:latin typeface="Arial" charset="0"/>
                <a:ea typeface="Arial" charset="0"/>
              </a:rPr>
              <a:t> </a:t>
            </a:r>
            <a:r>
              <a:rPr lang="en-US" altLang="en-US" sz="1000" dirty="0" smtClean="0">
                <a:latin typeface="Arial" charset="0"/>
                <a:ea typeface="Arial" charset="0"/>
              </a:rPr>
              <a:t>1-2 page summary covering the expected data to be produced through research along with an idea of what might</a:t>
            </a:r>
            <a:r>
              <a:rPr lang="en-US" altLang="en-US" sz="1000" baseline="0" dirty="0" smtClean="0">
                <a:latin typeface="Arial" charset="0"/>
                <a:ea typeface="Arial" charset="0"/>
              </a:rPr>
              <a:t> be shared and how and when it will be shared.  </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en-US" sz="1000" dirty="0">
              <a:latin typeface="Arial" charset="0"/>
              <a:ea typeface="Arial" charset="0"/>
            </a:endParaRPr>
          </a:p>
          <a:p>
            <a:pPr lvl="0">
              <a:lnSpc>
                <a:spcPct val="90000"/>
              </a:lnSpc>
            </a:pPr>
            <a:r>
              <a:rPr lang="en-US" altLang="en-US" sz="1000" dirty="0">
                <a:latin typeface="Arial" charset="0"/>
                <a:ea typeface="Arial" charset="0"/>
              </a:rPr>
              <a:t>It is important to stress </a:t>
            </a:r>
            <a:r>
              <a:rPr lang="en-US" altLang="en-US" sz="1000" dirty="0" smtClean="0">
                <a:latin typeface="Arial" charset="0"/>
                <a:ea typeface="Arial" charset="0"/>
              </a:rPr>
              <a:t>that </a:t>
            </a:r>
            <a:r>
              <a:rPr lang="en-US" altLang="en-US" sz="1000" dirty="0">
                <a:latin typeface="Arial" charset="0"/>
                <a:ea typeface="Arial" charset="0"/>
              </a:rPr>
              <a:t>funders aren’t expecting something carved in </a:t>
            </a:r>
            <a:r>
              <a:rPr lang="en-US" altLang="en-US" sz="1000" dirty="0" smtClean="0">
                <a:latin typeface="Arial" charset="0"/>
                <a:ea typeface="Arial" charset="0"/>
              </a:rPr>
              <a:t>stone</a:t>
            </a:r>
            <a:r>
              <a:rPr lang="en-US" altLang="en-US" sz="1000" baseline="0" dirty="0" smtClean="0">
                <a:latin typeface="Arial" charset="0"/>
                <a:ea typeface="Arial" charset="0"/>
              </a:rPr>
              <a:t> at this stage. </a:t>
            </a:r>
            <a:r>
              <a:rPr lang="en-US" altLang="en-US" sz="1000" dirty="0" smtClean="0">
                <a:latin typeface="Arial" charset="0"/>
                <a:ea typeface="Arial" charset="0"/>
              </a:rPr>
              <a:t>Projects </a:t>
            </a:r>
            <a:r>
              <a:rPr lang="en-US" altLang="en-US" sz="1000" dirty="0">
                <a:latin typeface="Arial" charset="0"/>
                <a:ea typeface="Arial" charset="0"/>
              </a:rPr>
              <a:t>often change quite radically from what is submitted at the proposal stage </a:t>
            </a:r>
            <a:r>
              <a:rPr lang="en-US" altLang="en-US" sz="1000" dirty="0" smtClean="0">
                <a:latin typeface="Arial" charset="0"/>
                <a:ea typeface="Arial" charset="0"/>
              </a:rPr>
              <a:t>and </a:t>
            </a:r>
            <a:r>
              <a:rPr lang="en-US" altLang="en-US" sz="1000" dirty="0">
                <a:latin typeface="Arial" charset="0"/>
                <a:ea typeface="Arial" charset="0"/>
              </a:rPr>
              <a:t>this is ok. Researchers just need to be able to provide evidence that they have thought about the data they might be generating and how it will be managed and shared. </a:t>
            </a:r>
          </a:p>
          <a:p>
            <a:pPr lvl="0">
              <a:lnSpc>
                <a:spcPct val="90000"/>
              </a:lnSpc>
            </a:pPr>
            <a:endParaRPr lang="en-US" altLang="en-US" sz="1000" dirty="0">
              <a:latin typeface="Arial" charset="0"/>
              <a:ea typeface="Arial" charset="0"/>
            </a:endParaRPr>
          </a:p>
          <a:p>
            <a:pPr lvl="0" eaLnBrk="1" latinLnBrk="1" hangingPunct="1">
              <a:lnSpc>
                <a:spcPct val="90000"/>
              </a:lnSpc>
              <a:spcBef>
                <a:spcPct val="0"/>
              </a:spcBef>
            </a:pPr>
            <a:r>
              <a:rPr lang="en-US" altLang="en-US" sz="1000" dirty="0">
                <a:latin typeface="Arial" charset="0"/>
                <a:ea typeface="Arial" charset="0"/>
              </a:rPr>
              <a:t>In terms of preservation, it is important to remember that not ALL data has to be retained. Selecting what data needs to be kept is something that only the researcher can do. Essentially, he/she will need to retain any </a:t>
            </a:r>
            <a:r>
              <a:rPr lang="en-US" altLang="en-US" sz="1000" dirty="0" smtClean="0">
                <a:latin typeface="Arial" charset="0"/>
                <a:ea typeface="Arial" charset="0"/>
              </a:rPr>
              <a:t>data       that </a:t>
            </a:r>
            <a:r>
              <a:rPr lang="en-US" altLang="en-US" sz="1000" dirty="0">
                <a:latin typeface="Arial" charset="0"/>
                <a:ea typeface="Arial" charset="0"/>
              </a:rPr>
              <a:t>underpins published findings to allow for validation of results. Additional data that is not required for validation purposes but is deemed to have longer-term value might also be worth keeping.   </a:t>
            </a:r>
          </a:p>
          <a:p>
            <a:pPr lvl="0">
              <a:lnSpc>
                <a:spcPct val="90000"/>
              </a:lnSpc>
            </a:pPr>
            <a:endParaRPr lang="en-US" altLang="en-US" sz="1000" dirty="0">
              <a:latin typeface="Arial" charset="0"/>
              <a:ea typeface="Arial" charset="0"/>
            </a:endParaRPr>
          </a:p>
          <a:p>
            <a:pPr lvl="0">
              <a:lnSpc>
                <a:spcPct val="90000"/>
              </a:lnSpc>
            </a:pPr>
            <a:endParaRPr lang="en-US" altLang="en-US" sz="1000" dirty="0"/>
          </a:p>
          <a:p>
            <a:pPr lvl="0" eaLnBrk="1" latinLnBrk="1" hangingPunct="1">
              <a:lnSpc>
                <a:spcPct val="90000"/>
              </a:lnSpc>
              <a:spcBef>
                <a:spcPct val="0"/>
              </a:spcBef>
            </a:pPr>
            <a:r>
              <a:rPr lang="en-US" altLang="en-US" sz="1000" dirty="0">
                <a:ea typeface="MS PGothic" pitchFamily="34" charset="-128"/>
              </a:rPr>
              <a:t>DMPs are often submitted as part of grant applications, but are useful whenever you’re creating data. Some HEIs are introducing policies that require DMPs for all research undertaken by staff – whether externally funded or </a:t>
            </a:r>
            <a:r>
              <a:rPr lang="en-US" altLang="en-US" sz="1000" dirty="0" smtClean="0">
                <a:ea typeface="MS PGothic" pitchFamily="34" charset="-128"/>
              </a:rPr>
              <a:t>  not</a:t>
            </a:r>
            <a:r>
              <a:rPr lang="en-US" altLang="en-US" sz="1000" dirty="0">
                <a:ea typeface="MS PGothic" pitchFamily="34" charset="-128"/>
              </a:rPr>
              <a:t>. </a:t>
            </a:r>
          </a:p>
          <a:p>
            <a:pPr lvl="0">
              <a:lnSpc>
                <a:spcPct val="90000"/>
              </a:lnSpc>
            </a:pPr>
            <a:endParaRPr lang="en-US" altLang="en-US" sz="1000" dirty="0"/>
          </a:p>
          <a:p>
            <a:pPr lvl="0">
              <a:lnSpc>
                <a:spcPct val="90000"/>
              </a:lnSpc>
            </a:pPr>
            <a:endParaRPr lang="en-US" altLang="en-US" sz="1000" dirty="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59" name="Slide Image Placeholder 1048658"/>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60" name="Notes Placeholder 1048659"/>
          <p:cNvSpPr>
            <a:spLocks noGrp="1"/>
          </p:cNvSpPr>
          <p:nvPr>
            <p:ph type="body" idx="1"/>
          </p:nvPr>
        </p:nvSpPr>
        <p:spPr>
          <a:xfrm>
            <a:off x="904649" y="5174578"/>
            <a:ext cx="5045042" cy="4686087"/>
          </a:xfrm>
          <a:prstGeom prst="rect">
            <a:avLst/>
          </a:prstGeom>
          <a:noFill/>
          <a:ln>
            <a:noFill/>
          </a:ln>
        </p:spPr>
        <p:txBody>
          <a:bodyPr lIns="91440" tIns="45720" rIns="91440" bIns="45720" anchor="t"/>
          <a:lstStyle/>
          <a:p>
            <a:pPr lvl="0"/>
            <a:r>
              <a:rPr lang="en-US" altLang="en-US" dirty="0" smtClean="0"/>
              <a:t>While </a:t>
            </a:r>
            <a:r>
              <a:rPr lang="en-US" altLang="en-US" dirty="0"/>
              <a:t>the researchers themselves will have a key role to play in sharing data, it is important to note that they are not the only stakeholders involved in the process. </a:t>
            </a:r>
          </a:p>
          <a:p>
            <a:pPr lvl="0"/>
            <a:endParaRPr lang="en-US" altLang="en-US" dirty="0"/>
          </a:p>
          <a:p>
            <a:pPr lvl="0"/>
            <a:r>
              <a:rPr lang="en-US" altLang="en-US" dirty="0"/>
              <a:t>Repository – how will data be made visible? </a:t>
            </a:r>
          </a:p>
          <a:p>
            <a:pPr lvl="0"/>
            <a:endParaRPr lang="en-US" altLang="en-US" dirty="0"/>
          </a:p>
          <a:p>
            <a:pPr lvl="0"/>
            <a:r>
              <a:rPr lang="en-US" altLang="en-US" dirty="0"/>
              <a:t>Support staff – e.g., Library staff to help describe data to make it easier to find and understand.</a:t>
            </a:r>
          </a:p>
          <a:p>
            <a:pPr lvl="0"/>
            <a:endParaRPr lang="en-US" altLang="en-US" dirty="0"/>
          </a:p>
          <a:p>
            <a:pPr lvl="0"/>
            <a:r>
              <a:rPr lang="en-US" altLang="en-US" dirty="0"/>
              <a:t>Research participants – informed consent is required. </a:t>
            </a:r>
            <a:r>
              <a:rPr lang="en-US" altLang="en-US" dirty="0" err="1"/>
              <a:t>Anonymisation</a:t>
            </a:r>
            <a:r>
              <a:rPr lang="en-US" altLang="en-US" dirty="0"/>
              <a:t> can be very costly.  </a:t>
            </a:r>
          </a:p>
          <a:p>
            <a:pPr lvl="0"/>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Commercial – identify what can and can’t be shared and make this explicit. Develop consortium agreements that make each partners rights explicit. </a:t>
            </a:r>
          </a:p>
          <a:p>
            <a:pPr lvl="0"/>
            <a:endParaRPr lang="en-US" altLang="en-US" dirty="0" smtClean="0"/>
          </a:p>
          <a:p>
            <a:pPr lvl="0"/>
            <a:r>
              <a:rPr lang="en-US" altLang="en-US" dirty="0" smtClean="0"/>
              <a:t>Secondary </a:t>
            </a:r>
            <a:r>
              <a:rPr lang="en-US" altLang="en-US" dirty="0"/>
              <a:t>user – when sharing data, researchers can ask </a:t>
            </a:r>
            <a:r>
              <a:rPr lang="en-US" altLang="en-US" dirty="0" err="1"/>
              <a:t>reusers</a:t>
            </a:r>
            <a:r>
              <a:rPr lang="en-US" altLang="en-US" dirty="0"/>
              <a:t> to tick that they accept terms and conditions regarding fair use </a:t>
            </a:r>
          </a:p>
          <a:p>
            <a:pPr lvl="0"/>
            <a:endParaRPr lang="en-US" altLang="en-US" dirty="0"/>
          </a:p>
        </p:txBody>
      </p:sp>
      <p:sp>
        <p:nvSpPr>
          <p:cNvPr id="1048661" name="Rectangle 1048660"/>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24</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64" name="Slide Image Placeholder 1048663"/>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65" name="Notes Placeholder 1048664"/>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r>
              <a:rPr lang="en-US" altLang="en-US" dirty="0" smtClean="0"/>
              <a:t>Use </a:t>
            </a:r>
            <a:r>
              <a:rPr lang="en-US" altLang="en-US" dirty="0"/>
              <a:t>an existing standard whenever possible (almost always!)
DCC Metadata catalogue, explaining what they are, who's using them and how to use them.
Ideally, use of standard unique IDs (grant, ORCIDs, funders, institution, DOIs). 
Metadata should capture provenance info. WC3 PROV-O standard and </a:t>
            </a:r>
            <a:r>
              <a:rPr lang="en-US" altLang="en-US" dirty="0" smtClean="0"/>
              <a:t>Australian National Data Services (ANDS) </a:t>
            </a:r>
            <a:r>
              <a:rPr lang="en-US" altLang="en-US" dirty="0"/>
              <a:t>work might be relevant.
Ideally,  we'd be able to reuse info </a:t>
            </a:r>
            <a:r>
              <a:rPr lang="en-US" altLang="en-US" dirty="0" smtClean="0"/>
              <a:t>from </a:t>
            </a:r>
            <a:r>
              <a:rPr lang="en-US" altLang="en-US" dirty="0"/>
              <a:t>other institutional systems like </a:t>
            </a:r>
            <a:r>
              <a:rPr lang="en-US" altLang="en-US" dirty="0" smtClean="0"/>
              <a:t>CRIS </a:t>
            </a:r>
            <a:r>
              <a:rPr lang="en-US" altLang="en-US" dirty="0"/>
              <a:t>to </a:t>
            </a:r>
            <a:r>
              <a:rPr lang="en-US" altLang="en-US" dirty="0" smtClean="0"/>
              <a:t>reduce </a:t>
            </a:r>
            <a:r>
              <a:rPr lang="en-US" altLang="en-US" dirty="0"/>
              <a:t>burden. Things like abstracts from proposals can be quite useful as lay summaries.
Ideally,  all funders would sponsor discipline specific data </a:t>
            </a:r>
            <a:r>
              <a:rPr lang="en-US" altLang="en-US" dirty="0" err="1"/>
              <a:t>centres</a:t>
            </a:r>
            <a:r>
              <a:rPr lang="en-US" altLang="en-US" dirty="0"/>
              <a:t> </a:t>
            </a:r>
            <a:r>
              <a:rPr lang="en-US" altLang="en-US" dirty="0" smtClean="0"/>
              <a:t>(e.g. UK Data Service)</a:t>
            </a:r>
            <a:r>
              <a:rPr lang="en-US" altLang="en-US" baseline="0" dirty="0" smtClean="0"/>
              <a:t> where data could be deposited and curated. But, it is equally important to stress that we need good RDM across the entire lifecycle not just at the point of deposit at the end of the project. All activities across the lifecycle have an impact on the quality and potential reuse value of research data so infrastructure at the institutional level is crucial. </a:t>
            </a:r>
          </a:p>
          <a:p>
            <a:pPr lvl="0"/>
            <a:endParaRPr lang="en-US" altLang="en-US" baseline="0" dirty="0" smtClean="0"/>
          </a:p>
          <a:p>
            <a:pPr lvl="0"/>
            <a:r>
              <a:rPr lang="en-US" altLang="en-US" baseline="0" dirty="0" smtClean="0"/>
              <a:t>Instead of all effort being taken on by one stakeholder (funder or institution), it may be best to explore hybrid solutions where data is managed and stored locally but a virtual curation layer is supported across stakeholders. In this approach, </a:t>
            </a:r>
            <a:r>
              <a:rPr lang="en-US" altLang="en-US" baseline="0" dirty="0" err="1" smtClean="0"/>
              <a:t>discpline</a:t>
            </a:r>
            <a:r>
              <a:rPr lang="en-US" altLang="en-US" baseline="0" dirty="0" smtClean="0"/>
              <a:t> specific support for quality assurance, selection and appraisal, and description could be handled in a virtual curation layer built on top of local RDM and longer term storage infrastructure. </a:t>
            </a:r>
            <a:endParaRPr lang="en-US" altLang="en-US" dirty="0"/>
          </a:p>
        </p:txBody>
      </p:sp>
      <p:sp>
        <p:nvSpPr>
          <p:cNvPr id="1048666" name="Rectangle 1048665"/>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25</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70" name="Notes Placeholder 1048669"/>
          <p:cNvSpPr>
            <a:spLocks noGrp="1"/>
          </p:cNvSpPr>
          <p:nvPr>
            <p:ph type="body"/>
          </p:nvPr>
        </p:nvSpPr>
        <p:spPr>
          <a:xfrm>
            <a:off x="0" y="0"/>
            <a:ext cx="0" cy="0"/>
          </a:xfrm>
          <a:prstGeom prst="rect">
            <a:avLst/>
          </a:prstGeom>
          <a:noFill/>
          <a:ln>
            <a:noFill/>
          </a:ln>
        </p:spPr>
        <p:txBody>
          <a:bodyPr lIns="91440" tIns="45720" rIns="91440" bIns="45720"/>
          <a:lstStyle/>
          <a:p>
            <a:pPr lvl="0"/>
            <a:r>
              <a:rPr lang="en-GB" altLang="zh-CN" dirty="0" smtClean="0"/>
              <a:t>Ideally, we’d like to see r</a:t>
            </a:r>
            <a:r>
              <a:rPr lang="zh-CN" altLang="en-US" dirty="0" smtClean="0"/>
              <a:t>esearchers </a:t>
            </a:r>
            <a:r>
              <a:rPr lang="zh-CN" altLang="en-US" dirty="0"/>
              <a:t>embrace Open Science and </a:t>
            </a:r>
            <a:r>
              <a:rPr lang="en-GB" altLang="zh-CN" dirty="0" smtClean="0"/>
              <a:t>make as much of their data available with as few restrictions</a:t>
            </a:r>
            <a:r>
              <a:rPr lang="en-GB" altLang="zh-CN" baseline="0" dirty="0" smtClean="0"/>
              <a:t> as possible. However, where that isn’t possible, it is important to be clear on why data can’t be shared. </a:t>
            </a:r>
          </a:p>
          <a:p>
            <a:pPr lvl="0"/>
            <a:endParaRPr lang="en-GB" altLang="zh-CN" baseline="0" dirty="0" smtClean="0"/>
          </a:p>
          <a:p>
            <a:pPr lvl="0"/>
            <a:r>
              <a:rPr lang="en-GB" altLang="zh-CN" dirty="0" smtClean="0"/>
              <a:t>For data that can</a:t>
            </a:r>
            <a:r>
              <a:rPr lang="en-GB" altLang="zh-CN" baseline="0" dirty="0" smtClean="0"/>
              <a:t> be published, </a:t>
            </a:r>
            <a:r>
              <a:rPr lang="zh-CN" altLang="en-US" dirty="0" smtClean="0"/>
              <a:t>ensure </a:t>
            </a:r>
            <a:r>
              <a:rPr lang="zh-CN" altLang="en-US" dirty="0"/>
              <a:t>potential reusers are clear about </a:t>
            </a:r>
            <a:r>
              <a:rPr lang="en-GB" altLang="zh-CN" dirty="0" smtClean="0"/>
              <a:t>w</a:t>
            </a:r>
            <a:r>
              <a:rPr lang="zh-CN" altLang="en-US" dirty="0" smtClean="0"/>
              <a:t>hat </a:t>
            </a:r>
            <a:r>
              <a:rPr lang="zh-CN" altLang="en-US" dirty="0"/>
              <a:t>can and </a:t>
            </a:r>
            <a:r>
              <a:rPr lang="zh-CN" altLang="en-US" dirty="0" smtClean="0"/>
              <a:t>can‘t </a:t>
            </a:r>
            <a:r>
              <a:rPr lang="zh-CN" altLang="en-US" dirty="0"/>
              <a:t>be done with </a:t>
            </a:r>
            <a:r>
              <a:rPr lang="zh-CN" altLang="en-US" dirty="0" smtClean="0"/>
              <a:t>data </a:t>
            </a:r>
            <a:r>
              <a:rPr lang="en-GB" altLang="zh-CN" dirty="0" smtClean="0"/>
              <a:t>by applying a relevant license.</a:t>
            </a:r>
            <a:r>
              <a:rPr lang="en-GB" altLang="zh-CN" baseline="0" dirty="0" smtClean="0"/>
              <a:t> </a:t>
            </a:r>
            <a:r>
              <a:rPr lang="zh-CN" altLang="en-US" dirty="0"/>
              <a:t>
Provide </a:t>
            </a:r>
            <a:r>
              <a:rPr lang="en-GB" altLang="zh-CN" dirty="0" smtClean="0"/>
              <a:t>a </a:t>
            </a:r>
            <a:r>
              <a:rPr lang="zh-CN" altLang="en-US" dirty="0" smtClean="0"/>
              <a:t>recommended </a:t>
            </a:r>
            <a:r>
              <a:rPr lang="zh-CN" altLang="en-US" dirty="0"/>
              <a:t>data citation for data set. </a:t>
            </a:r>
            <a:r>
              <a:rPr lang="zh-CN" altLang="en-US" dirty="0" smtClean="0"/>
              <a:t>UK </a:t>
            </a:r>
            <a:r>
              <a:rPr lang="zh-CN" altLang="en-US" dirty="0"/>
              <a:t>Data Service </a:t>
            </a:r>
            <a:r>
              <a:rPr lang="en-GB" altLang="zh-CN" dirty="0" smtClean="0"/>
              <a:t>provides information on</a:t>
            </a:r>
            <a:r>
              <a:rPr lang="en-GB" altLang="zh-CN" baseline="0" dirty="0" smtClean="0"/>
              <a:t> tools that are </a:t>
            </a:r>
            <a:r>
              <a:rPr lang="zh-CN" altLang="en-US" dirty="0" smtClean="0"/>
              <a:t>helpful </a:t>
            </a:r>
            <a:r>
              <a:rPr lang="zh-CN" altLang="en-US" dirty="0"/>
              <a:t>for citing specfic </a:t>
            </a:r>
            <a:r>
              <a:rPr lang="zh-CN" altLang="en-US" dirty="0" smtClean="0"/>
              <a:t>sections </a:t>
            </a:r>
            <a:r>
              <a:rPr lang="en-GB" altLang="zh-CN" dirty="0" smtClean="0"/>
              <a:t>of interviews and other types of social science data that might</a:t>
            </a:r>
            <a:r>
              <a:rPr lang="en-GB" altLang="zh-CN" baseline="0" dirty="0" smtClean="0"/>
              <a:t> be</a:t>
            </a:r>
            <a:r>
              <a:rPr lang="en-GB" altLang="zh-CN" dirty="0" smtClean="0"/>
              <a:t> collected. </a:t>
            </a:r>
            <a:r>
              <a:rPr lang="zh-CN" altLang="en-US" dirty="0" smtClean="0"/>
              <a:t>   </a:t>
            </a:r>
            <a:r>
              <a:rPr lang="zh-CN" altLang="en-US" dirty="0"/>
              <a:t>
Researchers </a:t>
            </a:r>
            <a:r>
              <a:rPr lang="en-GB" altLang="zh-CN" dirty="0" smtClean="0"/>
              <a:t>should be </a:t>
            </a:r>
            <a:r>
              <a:rPr lang="zh-CN" altLang="en-US" dirty="0" smtClean="0"/>
              <a:t>able </a:t>
            </a:r>
            <a:r>
              <a:rPr lang="zh-CN" altLang="en-US" dirty="0"/>
              <a:t>to exploit commercial potential by selecting the right </a:t>
            </a:r>
            <a:r>
              <a:rPr lang="zh-CN" altLang="en-US" dirty="0" smtClean="0"/>
              <a:t>license </a:t>
            </a:r>
            <a:r>
              <a:rPr lang="en-GB" altLang="zh-CN" dirty="0" smtClean="0"/>
              <a:t>(e.g., not closing any doors)</a:t>
            </a:r>
            <a:r>
              <a:rPr lang="zh-CN" altLang="en-US" dirty="0" smtClean="0"/>
              <a:t>.</a:t>
            </a:r>
            <a:r>
              <a:rPr lang="zh-CN" altLang="en-US" dirty="0"/>
              <a:t>
Researchers </a:t>
            </a:r>
            <a:r>
              <a:rPr lang="en-GB" altLang="zh-CN" dirty="0" smtClean="0"/>
              <a:t>should be </a:t>
            </a:r>
            <a:r>
              <a:rPr lang="zh-CN" altLang="en-US" dirty="0" smtClean="0"/>
              <a:t>aware </a:t>
            </a:r>
            <a:r>
              <a:rPr lang="zh-CN" altLang="en-US" dirty="0"/>
              <a:t>of any restrictions on using third party data in </a:t>
            </a:r>
            <a:r>
              <a:rPr lang="en-GB" altLang="zh-CN" dirty="0" smtClean="0"/>
              <a:t>their </a:t>
            </a:r>
            <a:r>
              <a:rPr lang="zh-CN" altLang="en-US" dirty="0" smtClean="0"/>
              <a:t>research </a:t>
            </a:r>
            <a:r>
              <a:rPr lang="zh-CN" altLang="en-US" dirty="0"/>
              <a:t>and </a:t>
            </a:r>
            <a:r>
              <a:rPr lang="en-GB" altLang="zh-CN" dirty="0" smtClean="0"/>
              <a:t>be clear on what they can</a:t>
            </a:r>
            <a:r>
              <a:rPr lang="zh-CN" altLang="en-US" dirty="0" smtClean="0"/>
              <a:t> </a:t>
            </a:r>
            <a:r>
              <a:rPr lang="zh-CN" altLang="en-US" dirty="0"/>
              <a:t>share </a:t>
            </a:r>
            <a:r>
              <a:rPr lang="zh-CN" altLang="en-US" dirty="0" smtClean="0"/>
              <a:t>while </a:t>
            </a:r>
            <a:r>
              <a:rPr lang="zh-CN" altLang="en-US" dirty="0"/>
              <a:t>respecting licenses on others' data.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76" name="Slide Image Placeholder 1048675"/>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77" name="Notes Placeholder 1048676"/>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spcAft>
                <a:spcPts val="1800"/>
              </a:spcAft>
            </a:pPr>
            <a:r>
              <a:rPr lang="en-US" altLang="en-US" dirty="0"/>
              <a:t>A myriad of discovery mechanisms. Institutional data catalogues, </a:t>
            </a:r>
            <a:r>
              <a:rPr lang="en-US" altLang="en-US" dirty="0" err="1"/>
              <a:t>natonal</a:t>
            </a:r>
            <a:r>
              <a:rPr lang="en-US" altLang="en-US" dirty="0"/>
              <a:t> discovery services and  funder registries. It would be ideal if data was entered once and shared between these systems more effectively. </a:t>
            </a:r>
          </a:p>
          <a:p>
            <a:pPr lvl="0" eaLnBrk="1" latinLnBrk="1" hangingPunct="1">
              <a:spcAft>
                <a:spcPts val="1800"/>
              </a:spcAft>
            </a:pPr>
            <a:r>
              <a:rPr lang="en-US" altLang="en-US" dirty="0"/>
              <a:t>   </a:t>
            </a:r>
          </a:p>
          <a:p>
            <a:pPr lvl="0" eaLnBrk="1" latinLnBrk="1" hangingPunct="1">
              <a:spcAft>
                <a:spcPts val="1800"/>
              </a:spcAft>
            </a:pPr>
            <a:r>
              <a:rPr lang="en-US" altLang="en-US" dirty="0" smtClean="0"/>
              <a:t> </a:t>
            </a:r>
            <a:endParaRPr lang="en-US" altLang="en-US" dirty="0"/>
          </a:p>
          <a:p>
            <a:pPr lvl="0" eaLnBrk="1" latinLnBrk="1" hangingPunct="1">
              <a:spcAft>
                <a:spcPts val="1800"/>
              </a:spcAft>
            </a:pPr>
            <a:endParaRPr lang="en-US" altLang="en-US" dirty="0"/>
          </a:p>
        </p:txBody>
      </p:sp>
      <p:sp>
        <p:nvSpPr>
          <p:cNvPr id="1048678" name="Rectangle 1048677"/>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27</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that not all research data is digital. Consider how you will maintain links between research</a:t>
            </a:r>
            <a:r>
              <a:rPr lang="en-GB" baseline="0" dirty="0" smtClean="0"/>
              <a:t> outputs and</a:t>
            </a:r>
            <a:r>
              <a:rPr lang="en-GB" dirty="0" smtClean="0"/>
              <a:t> analogue data like tissue samples. How will access to these resources be provided if needed?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some cases, algorithms and models are more valuable</a:t>
            </a:r>
            <a:r>
              <a:rPr lang="en-GB" baseline="0" dirty="0" smtClean="0"/>
              <a:t> than the data being run through them so be clear on what it is you need to keep (e.g., genomic data and models). </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28</a:t>
            </a:fld>
            <a:endParaRPr lang="en-US" altLang="en-US" sz="1200">
              <a:latin typeface="Calibri" pitchFamily="34" charset="0"/>
            </a:endParaRPr>
          </a:p>
        </p:txBody>
      </p:sp>
    </p:spTree>
    <p:extLst>
      <p:ext uri="{BB962C8B-B14F-4D97-AF65-F5344CB8AC3E}">
        <p14:creationId xmlns:p14="http://schemas.microsoft.com/office/powerpoint/2010/main" val="1551616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08" name="Slide Image Placeholder 1048607"/>
          <p:cNvSpPr>
            <a:spLocks noGrp="1" noRot="1" noChangeAspect="1"/>
          </p:cNvSpPr>
          <p:nvPr>
            <p:ph type="sldImg"/>
          </p:nvPr>
        </p:nvSpPr>
        <p:spPr>
          <a:xfrm>
            <a:off x="866775" y="739775"/>
            <a:ext cx="4935538" cy="3703638"/>
          </a:xfrm>
          <a:prstGeom prst="rect">
            <a:avLst/>
          </a:prstGeom>
          <a:noFill/>
          <a:ln>
            <a:noFill/>
          </a:ln>
        </p:spPr>
        <p:txBody>
          <a:bodyPr lIns="91440" tIns="45720" rIns="91440" bIns="45720" anchor="ctr"/>
          <a:lstStyle/>
          <a:p>
            <a:endParaRPr/>
          </a:p>
        </p:txBody>
      </p:sp>
      <p:sp>
        <p:nvSpPr>
          <p:cNvPr id="1048609" name="Notes Placeholder 1048608"/>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r>
              <a:rPr lang="en-US" altLang="en-US"/>
              <a:t>Consider reviewing the plan at lease as often as you provide updates to your funder. Consider making your final phase DMP public via your institutional repository and link it to you publication and data set.</a:t>
            </a:r>
          </a:p>
          <a:p>
            <a:pPr lvl="0"/>
            <a:endParaRPr lang="en-US" altLang="en-US"/>
          </a:p>
          <a:p>
            <a:pPr lvl="0"/>
            <a:r>
              <a:rPr lang="en-US" altLang="en-US"/>
              <a:t>Consider publishing the final version DMP as a data paper – increasing number of peer reviewed data journals emerging. Good to get credit for your efforts!</a:t>
            </a:r>
          </a:p>
        </p:txBody>
      </p:sp>
      <p:sp>
        <p:nvSpPr>
          <p:cNvPr id="1048610" name="Rectangle 1048609"/>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29</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GB" altLang="en-US" sz="1200" dirty="0" smtClean="0"/>
              <a:t>Data management and curation involves caring for, facilitating access to, preserving and adding value to digital research data throughout its lifecycle.</a:t>
            </a:r>
            <a:endParaRPr lang="en-GB" altLang="en-US" sz="1200" dirty="0" smtClean="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3</a:t>
            </a:fld>
            <a:endParaRPr lang="en-US" altLang="en-US" sz="1200">
              <a:latin typeface="Calibri" pitchFamily="34" charset="0"/>
            </a:endParaRPr>
          </a:p>
        </p:txBody>
      </p:sp>
    </p:spTree>
    <p:extLst>
      <p:ext uri="{BB962C8B-B14F-4D97-AF65-F5344CB8AC3E}">
        <p14:creationId xmlns:p14="http://schemas.microsoft.com/office/powerpoint/2010/main" val="3579228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30</a:t>
            </a:fld>
            <a:endParaRPr lang="en-US" altLang="en-US" sz="1200">
              <a:latin typeface="Calibri" pitchFamily="34" charset="0"/>
            </a:endParaRPr>
          </a:p>
        </p:txBody>
      </p:sp>
    </p:spTree>
    <p:extLst>
      <p:ext uri="{BB962C8B-B14F-4D97-AF65-F5344CB8AC3E}">
        <p14:creationId xmlns:p14="http://schemas.microsoft.com/office/powerpoint/2010/main" val="4281742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593" name="Slide Image Placeholder 1048592"/>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594" name="Notes Placeholder 1048593"/>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r>
              <a:rPr lang="en-US" altLang="en-US"/>
              <a:t>There has been quite a bit of thinking around measuring the impact of research data.</a:t>
            </a:r>
          </a:p>
          <a:p>
            <a:pPr lvl="0"/>
            <a:endParaRPr lang="en-US" altLang="en-US"/>
          </a:p>
          <a:p>
            <a:pPr lvl="0"/>
            <a:r>
              <a:rPr lang="en-US" altLang="en-US"/>
              <a:t>However, as RDM infrastructure is defined and rolled out across the sector, we’ll need to consider collectively how we assess the performance of RDM services like training -   both for trainers themselves and those they go on to train. </a:t>
            </a:r>
          </a:p>
        </p:txBody>
      </p:sp>
      <p:sp>
        <p:nvSpPr>
          <p:cNvPr id="1048595" name="Rectangle 1048594"/>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31</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32</a:t>
            </a:fld>
            <a:endParaRPr lang="en-US" altLang="en-US" sz="1200">
              <a:latin typeface="Calibri" pitchFamily="34" charset="0"/>
            </a:endParaRPr>
          </a:p>
        </p:txBody>
      </p:sp>
    </p:spTree>
    <p:extLst>
      <p:ext uri="{BB962C8B-B14F-4D97-AF65-F5344CB8AC3E}">
        <p14:creationId xmlns:p14="http://schemas.microsoft.com/office/powerpoint/2010/main" val="888648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33</a:t>
            </a:fld>
            <a:endParaRPr lang="en-US" altLang="en-US" sz="1200">
              <a:latin typeface="Calibri" pitchFamily="34" charset="0"/>
            </a:endParaRPr>
          </a:p>
        </p:txBody>
      </p:sp>
    </p:spTree>
    <p:extLst>
      <p:ext uri="{BB962C8B-B14F-4D97-AF65-F5344CB8AC3E}">
        <p14:creationId xmlns:p14="http://schemas.microsoft.com/office/powerpoint/2010/main" val="61220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Raw, cleaned, processed,</a:t>
            </a:r>
            <a:r>
              <a:rPr lang="en-GB" baseline="0" dirty="0" smtClean="0"/>
              <a:t> derived,</a:t>
            </a:r>
          </a:p>
          <a:p>
            <a:endParaRPr lang="en-GB" baseline="0" dirty="0" smtClean="0"/>
          </a:p>
          <a:p>
            <a:r>
              <a:rPr lang="en-GB" baseline="0" dirty="0" smtClean="0"/>
              <a:t>Audio, visual, structured</a:t>
            </a:r>
          </a:p>
          <a:p>
            <a:endParaRPr lang="en-GB" baseline="0" dirty="0" smtClean="0"/>
          </a:p>
          <a:p>
            <a:r>
              <a:rPr lang="en-GB" baseline="0" dirty="0" smtClean="0"/>
              <a:t>Algorithms and software too!</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4</a:t>
            </a:fld>
            <a:endParaRPr lang="en-US" altLang="en-US" sz="1200">
              <a:latin typeface="Calibri" pitchFamily="34" charset="0"/>
            </a:endParaRPr>
          </a:p>
        </p:txBody>
      </p:sp>
    </p:spTree>
    <p:extLst>
      <p:ext uri="{BB962C8B-B14F-4D97-AF65-F5344CB8AC3E}">
        <p14:creationId xmlns:p14="http://schemas.microsoft.com/office/powerpoint/2010/main" val="243130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26" name="Slide Image Placeholder 1048625"/>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27" name="Notes Placeholder 1048626"/>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Funding body mandates have been a key driver for improving RDM infrastructure and practice.</a:t>
            </a:r>
            <a:r>
              <a:rPr lang="en-US" altLang="en-US" baseline="0" dirty="0" smtClean="0"/>
              <a:t> </a:t>
            </a:r>
            <a:r>
              <a:rPr lang="en-US" altLang="en-US" dirty="0" smtClean="0"/>
              <a:t>RCUK issued its common principles on research data several years ago to address this need for transparency and value. </a:t>
            </a:r>
          </a:p>
          <a:p>
            <a:pPr lvl="0"/>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Funders </a:t>
            </a:r>
            <a:r>
              <a:rPr lang="en-US" altLang="en-US" dirty="0"/>
              <a:t>have an obligation to show that public funds are being allocated appropriately. </a:t>
            </a:r>
            <a:r>
              <a:rPr lang="en-US" altLang="en-US" dirty="0" smtClean="0"/>
              <a:t>Important to note that funders need to demonstrate impact too.  Otherwise research budgets shrink!</a:t>
            </a:r>
          </a:p>
          <a:p>
            <a:pPr lvl="0"/>
            <a:endParaRPr lang="en-US" altLang="en-US" dirty="0" smtClean="0"/>
          </a:p>
          <a:p>
            <a:pPr lvl="0"/>
            <a:r>
              <a:rPr lang="en-US" altLang="en-US" dirty="0" smtClean="0"/>
              <a:t>Not </a:t>
            </a:r>
            <a:r>
              <a:rPr lang="en-US" altLang="en-US" dirty="0"/>
              <a:t>just UK, H2020 open data pilot and enthusiasm for Open science</a:t>
            </a:r>
            <a:r>
              <a:rPr lang="en-US" altLang="en-US" dirty="0" smtClean="0"/>
              <a:t>. </a:t>
            </a:r>
            <a:endParaRPr lang="en-US" altLang="en-US" dirty="0"/>
          </a:p>
          <a:p>
            <a:pPr lvl="0"/>
            <a:endParaRPr lang="en-US" altLang="en-US" dirty="0"/>
          </a:p>
          <a:p>
            <a:pPr lvl="0"/>
            <a:r>
              <a:rPr lang="en-US" altLang="en-US" dirty="0" smtClean="0"/>
              <a:t>Important to</a:t>
            </a:r>
            <a:r>
              <a:rPr lang="en-US" altLang="en-US" baseline="0" dirty="0" smtClean="0"/>
              <a:t> stress that funders are NOT </a:t>
            </a:r>
            <a:r>
              <a:rPr lang="en-US" altLang="en-US" dirty="0" smtClean="0"/>
              <a:t>saying </a:t>
            </a:r>
            <a:r>
              <a:rPr lang="en-US" altLang="en-US" dirty="0"/>
              <a:t>that ALL data must be kept or shared. </a:t>
            </a:r>
            <a:r>
              <a:rPr lang="en-US" altLang="en-US" dirty="0" smtClean="0"/>
              <a:t>Funders expects responsible research practice.</a:t>
            </a:r>
            <a:endParaRPr lang="en-US" altLang="en-US" dirty="0"/>
          </a:p>
        </p:txBody>
      </p:sp>
      <p:sp>
        <p:nvSpPr>
          <p:cNvPr id="1048628" name="Rectangle 1048627"/>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5</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34" name="Slide Image Placeholder 1048633"/>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35" name="Notes Placeholder 1048634"/>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endParaRPr lang="en-US" altLang="en-US" dirty="0"/>
          </a:p>
          <a:p>
            <a:pPr lvl="0"/>
            <a:r>
              <a:rPr lang="en-US" altLang="en-US" dirty="0"/>
              <a:t>Data driven research is becoming the norm for all disciplines even arts and </a:t>
            </a:r>
            <a:r>
              <a:rPr lang="en-US" altLang="en-US" dirty="0" smtClean="0"/>
              <a:t>humanities. To </a:t>
            </a:r>
            <a:r>
              <a:rPr lang="en-US" altLang="en-US" dirty="0"/>
              <a:t>be effective in this era, researchers need access to high quality data.</a:t>
            </a:r>
          </a:p>
          <a:p>
            <a:pPr lvl="0"/>
            <a:endParaRPr lang="en-US" altLang="en-US" dirty="0"/>
          </a:p>
          <a:p>
            <a:pPr lvl="0"/>
            <a:r>
              <a:rPr lang="en-US" altLang="en-US" dirty="0" smtClean="0"/>
              <a:t>Currently, there are very worrying </a:t>
            </a:r>
            <a:r>
              <a:rPr lang="en-US" altLang="en-US" dirty="0"/>
              <a:t>stats around </a:t>
            </a:r>
            <a:r>
              <a:rPr lang="en-US" altLang="en-US" dirty="0" smtClean="0"/>
              <a:t>the percentage of published findings that are reproducible. </a:t>
            </a:r>
            <a:endParaRPr lang="en-US" altLang="en-US" dirty="0"/>
          </a:p>
        </p:txBody>
      </p:sp>
      <p:sp>
        <p:nvSpPr>
          <p:cNvPr id="1048636" name="Rectangle 1048635"/>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6</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700" name="Slide Image Placeholder 1048699"/>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701" name="Notes Placeholder 1048700"/>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r>
              <a:rPr lang="en-US" altLang="en-US" dirty="0"/>
              <a:t>The 2015 DCC survey collected responses from 60 institutions mapped to the DCC RDM services model.</a:t>
            </a:r>
          </a:p>
          <a:p>
            <a:pPr lvl="0"/>
            <a:endParaRPr lang="en-US" altLang="en-US" dirty="0"/>
          </a:p>
          <a:p>
            <a:pPr lvl="0"/>
            <a:r>
              <a:rPr lang="en-US" altLang="en-US" dirty="0"/>
              <a:t>You’ll notice that </a:t>
            </a:r>
            <a:r>
              <a:rPr lang="en-US" altLang="en-US" dirty="0" smtClean="0"/>
              <a:t>training, policy and business planning underpin </a:t>
            </a:r>
            <a:r>
              <a:rPr lang="en-US" altLang="en-US" dirty="0"/>
              <a:t>the more technical infrastructure requirements in the </a:t>
            </a:r>
            <a:r>
              <a:rPr lang="en-US" altLang="en-US" dirty="0" err="1"/>
              <a:t>centre</a:t>
            </a:r>
            <a:r>
              <a:rPr lang="en-US" altLang="en-US" dirty="0"/>
              <a:t> which as based around the data lifecycle. </a:t>
            </a:r>
          </a:p>
          <a:p>
            <a:pPr lvl="0"/>
            <a:endParaRPr lang="en-US" altLang="en-US" dirty="0"/>
          </a:p>
          <a:p>
            <a:pPr lvl="0"/>
            <a:r>
              <a:rPr lang="en-US" altLang="en-US" dirty="0"/>
              <a:t>Majority of UK HEIs making good progress in developing </a:t>
            </a:r>
            <a:r>
              <a:rPr lang="en-US" altLang="en-US" dirty="0" smtClean="0"/>
              <a:t>policy, data management planning and training </a:t>
            </a:r>
            <a:r>
              <a:rPr lang="en-US" altLang="en-US" dirty="0"/>
              <a:t>and guidance. Longer term preservation and business case development are proving more difficult across UK HEIs. These </a:t>
            </a:r>
            <a:r>
              <a:rPr lang="en-US" altLang="en-US" dirty="0" smtClean="0"/>
              <a:t>challenges could have </a:t>
            </a:r>
            <a:r>
              <a:rPr lang="en-US" altLang="en-US" dirty="0"/>
              <a:t>an impact </a:t>
            </a:r>
            <a:r>
              <a:rPr lang="en-US" altLang="en-US" dirty="0" smtClean="0"/>
              <a:t>on other aspects of RDM service provision</a:t>
            </a:r>
            <a:r>
              <a:rPr lang="en-US" altLang="en-US" baseline="0" dirty="0" smtClean="0"/>
              <a:t> as well</a:t>
            </a:r>
            <a:r>
              <a:rPr lang="en-US" altLang="en-US" dirty="0" smtClean="0"/>
              <a:t>. </a:t>
            </a:r>
            <a:endParaRPr lang="en-US" altLang="en-US" dirty="0"/>
          </a:p>
          <a:p>
            <a:pPr lvl="0"/>
            <a:endParaRPr lang="en-US" altLang="en-US" dirty="0"/>
          </a:p>
          <a:p>
            <a:pPr lvl="0"/>
            <a:endParaRPr lang="en-US" altLang="en-US" dirty="0"/>
          </a:p>
        </p:txBody>
      </p:sp>
      <p:sp>
        <p:nvSpPr>
          <p:cNvPr id="1048702" name="Rectangle 1048701"/>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7</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94" name="Slide Image Placeholder 1048693"/>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95" name="Notes Placeholder 1048694"/>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spcBef>
                <a:spcPct val="0"/>
              </a:spcBef>
            </a:pPr>
            <a:r>
              <a:rPr lang="en-US" altLang="en-US" dirty="0" smtClean="0">
                <a:ea typeface="MS PGothic" pitchFamily="34" charset="-128"/>
              </a:rPr>
              <a:t>DCC provides free access to a number of short</a:t>
            </a:r>
            <a:r>
              <a:rPr lang="en-US" altLang="en-US" dirty="0">
                <a:ea typeface="MS PGothic" pitchFamily="34" charset="-128"/>
              </a:rPr>
              <a:t>, practical guides on various topics:</a:t>
            </a:r>
          </a:p>
          <a:p>
            <a:pPr lvl="0" eaLnBrk="1" latinLnBrk="1" hangingPunct="1">
              <a:spcBef>
                <a:spcPct val="0"/>
              </a:spcBef>
            </a:pPr>
            <a:endParaRPr lang="en-US" altLang="en-US" dirty="0">
              <a:ea typeface="MS PGothic" pitchFamily="34" charset="-128"/>
            </a:endParaRP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discover RDM requirements</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develop RDM services</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develop a data management and sharing plan</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appraise and select research data</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write a lay summary</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a:t>
            </a:r>
            <a:r>
              <a:rPr lang="en-US" altLang="en-US" dirty="0" err="1">
                <a:ea typeface="MS PGothic" pitchFamily="34" charset="-128"/>
              </a:rPr>
              <a:t>licence</a:t>
            </a:r>
            <a:r>
              <a:rPr lang="en-US" altLang="en-US" dirty="0">
                <a:ea typeface="MS PGothic" pitchFamily="34" charset="-128"/>
              </a:rPr>
              <a:t> research data</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cite datasets and link to publications</a:t>
            </a:r>
          </a:p>
          <a:p>
            <a:pPr lvl="0" eaLnBrk="1" latinLnBrk="1" hangingPunct="1">
              <a:spcBef>
                <a:spcPct val="0"/>
              </a:spcBef>
            </a:pPr>
            <a:endParaRPr lang="en-US" altLang="en-US" dirty="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89" name="Slide Image Placeholder 1048688"/>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90" name="Notes Placeholder 1048689"/>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r>
              <a:rPr lang="en-US" altLang="en-US" dirty="0"/>
              <a:t>Web-based tool to help researchers write Data Management and Sharing Plans according to different funder / institutional requirements</a:t>
            </a:r>
          </a:p>
          <a:p>
            <a:pPr lvl="0" eaLnBrk="1" latinLnBrk="1" hangingPunct="1"/>
            <a:endParaRPr lang="en-US" alt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en-US" dirty="0" smtClean="0"/>
              <a:t>There are various templates in DMP Online based on different funder requirements and institutional </a:t>
            </a:r>
            <a:r>
              <a:rPr lang="en-US" altLang="en-US" dirty="0" err="1" smtClean="0"/>
              <a:t>customisations</a:t>
            </a:r>
            <a:r>
              <a:rPr lang="en-US" altLang="en-US" dirty="0" smtClean="0"/>
              <a: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en-US" dirty="0" smtClean="0"/>
          </a:p>
          <a:p>
            <a:pPr lvl="0" eaLnBrk="1" latinLnBrk="1" hangingPunct="1"/>
            <a:r>
              <a:rPr lang="en-US" altLang="en-US" dirty="0" smtClean="0"/>
              <a:t>We’re </a:t>
            </a:r>
            <a:r>
              <a:rPr lang="en-US" altLang="en-US" dirty="0"/>
              <a:t>currently enhancing it with practical examples, boilerplate text and tailored </a:t>
            </a:r>
            <a:r>
              <a:rPr lang="en-US" altLang="en-US" dirty="0" smtClean="0"/>
              <a:t>support. TEDDINET may wish to develop discipline specific</a:t>
            </a:r>
            <a:r>
              <a:rPr lang="en-US" altLang="en-US" baseline="0" dirty="0" smtClean="0"/>
              <a:t> guidance within the tool for future related projects. </a:t>
            </a:r>
            <a:endParaRPr lang="en-US" altLang="en-US" dirty="0"/>
          </a:p>
          <a:p>
            <a:pPr lvl="0" eaLnBrk="1" latinLnBrk="1" hangingPunct="1">
              <a:spcBef>
                <a:spcPct val="0"/>
              </a:spcBef>
            </a:pPr>
            <a:endParaRPr lang="en-US" altLang="en-US" dirty="0"/>
          </a:p>
        </p:txBody>
      </p:sp>
      <p:sp>
        <p:nvSpPr>
          <p:cNvPr id="1048691" name="Rectangle 1048690"/>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9</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11" name="Title 1"/>
          <p:cNvSpPr>
            <a:spLocks noGrp="1"/>
          </p:cNvSpPr>
          <p:nvPr>
            <p:ph type="ctrTitle"/>
          </p:nvPr>
        </p:nvSpPr>
        <p:spPr>
          <a:xfrm>
            <a:off x="1143000" y="1122363"/>
            <a:ext cx="6858000" cy="2387600"/>
          </a:xfrm>
        </p:spPr>
        <p:txBody>
          <a:bodyPr anchor="b"/>
          <a:lstStyle>
            <a:lvl1pPr>
              <a:defRPr sz="6000"/>
            </a:lvl1pPr>
          </a:lstStyle>
          <a:p>
            <a:r>
              <a:rPr lang="en-US" altLang="zh-CN" smtClean="0"/>
              <a:t>Click to edit Master title style</a:t>
            </a:r>
            <a:endParaRPr lang="zh-CN" altLang="en-US"/>
          </a:p>
        </p:txBody>
      </p:sp>
      <p:sp>
        <p:nvSpPr>
          <p:cNvPr id="104861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1048613" name="Date Placeholder 104861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614" name="Slide Number Placeholder 104861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615" name="Footer Placeholder 104861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47" name="Title 1"/>
          <p:cNvSpPr>
            <a:spLocks noGrp="1"/>
          </p:cNvSpPr>
          <p:nvPr>
            <p:ph type="title"/>
          </p:nvPr>
        </p:nvSpPr>
        <p:spPr/>
        <p:txBody>
          <a:bodyPr/>
          <a:lstStyle/>
          <a:p>
            <a:r>
              <a:rPr lang="en-US" altLang="zh-CN" smtClean="0"/>
              <a:t>Click to edit Master title style</a:t>
            </a:r>
            <a:endParaRPr lang="zh-CN" altLang="en-US"/>
          </a:p>
        </p:txBody>
      </p:sp>
      <p:sp>
        <p:nvSpPr>
          <p:cNvPr id="1048748"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49" name="Date Placeholder 104874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50" name="Slide Number Placeholder 104874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51" name="Footer Placeholder 104875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31"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zh-CN" altLang="en-US"/>
          </a:p>
        </p:txBody>
      </p:sp>
      <p:sp>
        <p:nvSpPr>
          <p:cNvPr id="1048732"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33" name="Date Placeholder 104873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34" name="Slide Number Placeholder 104873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35" name="Footer Placeholder 104873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ltLang="zh-CN" smtClean="0"/>
              <a:t>Click to edit Master title style</a:t>
            </a:r>
            <a:endParaRPr lang="zh-CN" altLang="en-US"/>
          </a:p>
        </p:txBody>
      </p:sp>
      <p:sp>
        <p:nvSpPr>
          <p:cNvPr id="1048582"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583" name="Date Placeholder 104858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584" name="Slide Number Placeholder 104858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585" name="Footer Placeholder 104858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2" name="Title 1"/>
          <p:cNvSpPr>
            <a:spLocks noGrp="1"/>
          </p:cNvSpPr>
          <p:nvPr>
            <p:ph type="title"/>
          </p:nvPr>
        </p:nvSpPr>
        <p:spPr>
          <a:xfrm>
            <a:off x="623887" y="1709738"/>
            <a:ext cx="7886700" cy="2852737"/>
          </a:xfrm>
        </p:spPr>
        <p:txBody>
          <a:bodyPr anchor="b"/>
          <a:lstStyle>
            <a:lvl1pPr>
              <a:defRPr sz="6000"/>
            </a:lvl1pPr>
          </a:lstStyle>
          <a:p>
            <a:r>
              <a:rPr lang="en-US" altLang="zh-CN" smtClean="0"/>
              <a:t>Click to edit Master title style</a:t>
            </a:r>
            <a:endParaRPr lang="zh-CN" altLang="en-US"/>
          </a:p>
        </p:txBody>
      </p:sp>
      <p:sp>
        <p:nvSpPr>
          <p:cNvPr id="1048743" name="Text Placeholder 2"/>
          <p:cNvSpPr>
            <a:spLocks noGrp="1"/>
          </p:cNvSpPr>
          <p:nvPr>
            <p:ph type="body" idx="1"/>
          </p:nvPr>
        </p:nvSpPr>
        <p:spPr>
          <a:xfrm>
            <a:off x="623887"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
        <p:nvSpPr>
          <p:cNvPr id="1048744" name="Date Placeholder 1048743"/>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45" name="Slide Number Placeholder 1048744"/>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46" name="Footer Placeholder 1048745"/>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3" name="Title 1"/>
          <p:cNvSpPr>
            <a:spLocks noGrp="1"/>
          </p:cNvSpPr>
          <p:nvPr>
            <p:ph type="title"/>
          </p:nvPr>
        </p:nvSpPr>
        <p:spPr/>
        <p:txBody>
          <a:bodyPr/>
          <a:lstStyle/>
          <a:p>
            <a:r>
              <a:rPr lang="en-US" altLang="zh-CN" smtClean="0"/>
              <a:t>Click to edit Master title style</a:t>
            </a:r>
            <a:endParaRPr lang="zh-CN" altLang="en-US"/>
          </a:p>
        </p:txBody>
      </p:sp>
      <p:sp>
        <p:nvSpPr>
          <p:cNvPr id="1048714"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15"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16" name="Date Placeholder 1048715"/>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17" name="Slide Number Placeholder 1048716"/>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18" name="Footer Placeholder 1048717"/>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19" name="Title 1"/>
          <p:cNvSpPr>
            <a:spLocks noGrp="1"/>
          </p:cNvSpPr>
          <p:nvPr>
            <p:ph type="title"/>
          </p:nvPr>
        </p:nvSpPr>
        <p:spPr>
          <a:xfrm>
            <a:off x="629841" y="365125"/>
            <a:ext cx="7886700" cy="1325563"/>
          </a:xfrm>
        </p:spPr>
        <p:txBody>
          <a:bodyPr/>
          <a:lstStyle/>
          <a:p>
            <a:r>
              <a:rPr lang="en-US" altLang="zh-CN" smtClean="0"/>
              <a:t>Click to edit Master title style</a:t>
            </a:r>
            <a:endParaRPr lang="zh-CN" altLang="en-US"/>
          </a:p>
        </p:txBody>
      </p:sp>
      <p:sp>
        <p:nvSpPr>
          <p:cNvPr id="1048720"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721" name="Content Placeholder 3"/>
          <p:cNvSpPr>
            <a:spLocks noGrp="1"/>
          </p:cNvSpPr>
          <p:nvPr>
            <p:ph sz="half" idx="2"/>
          </p:nvPr>
        </p:nvSpPr>
        <p:spPr>
          <a:xfrm>
            <a:off x="629841"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22"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723"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24" name="Date Placeholder 1048723"/>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25" name="Slide Number Placeholder 1048724"/>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26" name="Footer Placeholder 1048725"/>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7" name="Title 1"/>
          <p:cNvSpPr>
            <a:spLocks noGrp="1"/>
          </p:cNvSpPr>
          <p:nvPr>
            <p:ph type="title"/>
          </p:nvPr>
        </p:nvSpPr>
        <p:spPr/>
        <p:txBody>
          <a:bodyPr/>
          <a:lstStyle/>
          <a:p>
            <a:r>
              <a:rPr lang="en-US" altLang="zh-CN" smtClean="0"/>
              <a:t>Click to edit Master title style</a:t>
            </a:r>
            <a:endParaRPr lang="zh-CN" altLang="en-US"/>
          </a:p>
        </p:txBody>
      </p:sp>
      <p:sp>
        <p:nvSpPr>
          <p:cNvPr id="1048728" name="Date Placeholder 1048727"/>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29" name="Slide Number Placeholder 1048728"/>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30" name="Footer Placeholder 1048729"/>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29" name="Date Placeholder 104862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630" name="Slide Number Placeholder 104862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631" name="Footer Placeholder 104863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52" name="Title 1"/>
          <p:cNvSpPr>
            <a:spLocks noGrp="1"/>
          </p:cNvSpPr>
          <p:nvPr>
            <p:ph type="title"/>
          </p:nvPr>
        </p:nvSpPr>
        <p:spPr>
          <a:xfrm>
            <a:off x="629841" y="457200"/>
            <a:ext cx="2949177" cy="1600200"/>
          </a:xfrm>
        </p:spPr>
        <p:txBody>
          <a:bodyPr anchor="b"/>
          <a:lstStyle>
            <a:lvl1pPr>
              <a:defRPr sz="3200"/>
            </a:lvl1pPr>
          </a:lstStyle>
          <a:p>
            <a:r>
              <a:rPr lang="en-US" altLang="zh-CN" smtClean="0"/>
              <a:t>Click to edit Master title style</a:t>
            </a:r>
            <a:endParaRPr lang="zh-CN" altLang="en-US"/>
          </a:p>
        </p:txBody>
      </p:sp>
      <p:sp>
        <p:nvSpPr>
          <p:cNvPr id="1048753"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754"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55" name="Date Placeholder 1048754"/>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56" name="Slide Number Placeholder 1048755"/>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57" name="Footer Placeholder 1048756"/>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36" name="Title 1"/>
          <p:cNvSpPr>
            <a:spLocks noGrp="1"/>
          </p:cNvSpPr>
          <p:nvPr>
            <p:ph type="title"/>
          </p:nvPr>
        </p:nvSpPr>
        <p:spPr>
          <a:xfrm>
            <a:off x="629841" y="457200"/>
            <a:ext cx="2949177" cy="1600200"/>
          </a:xfrm>
        </p:spPr>
        <p:txBody>
          <a:bodyPr anchor="b"/>
          <a:lstStyle>
            <a:lvl1pPr>
              <a:defRPr sz="3200"/>
            </a:lvl1pPr>
          </a:lstStyle>
          <a:p>
            <a:r>
              <a:rPr lang="en-US" altLang="zh-CN" smtClean="0"/>
              <a:t>Click to edit Master title style</a:t>
            </a:r>
            <a:endParaRPr lang="zh-CN" altLang="en-US"/>
          </a:p>
        </p:txBody>
      </p:sp>
      <p:sp>
        <p:nvSpPr>
          <p:cNvPr id="1048737"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738" name="Picture Placeholder 2"/>
          <p:cNvSpPr>
            <a:spLocks noGrp="1"/>
          </p:cNvSpPr>
          <p:nvPr>
            <p:ph type="pic" idx="1"/>
          </p:nvPr>
        </p:nvSpPr>
        <p:spPr>
          <a:xfrm>
            <a:off x="3887391" y="987424"/>
            <a:ext cx="4629150" cy="4873625"/>
          </a:xfrm>
        </p:spPr>
        <p:txBody>
          <a:bodyPr/>
          <a:lstStyle>
            <a:lvl1pPr marL="0" indent="0">
              <a:buNone/>
              <a:defRPr sz="3200"/>
            </a:lvl1pPr>
            <a:lvl2pPr marL="457200" indent="0">
              <a:buNone/>
              <a:defRPr sz="28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39" name="Date Placeholder 104873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740" name="Slide Number Placeholder 104873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41" name="Footer Placeholder 104874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8576" name="Title Placeholder 1048575"/>
          <p:cNvSpPr>
            <a:spLocks noGrp="1"/>
          </p:cNvSpPr>
          <p:nvPr>
            <p:ph type="title"/>
          </p:nvPr>
        </p:nvSpPr>
        <p:spPr>
          <a:xfrm>
            <a:off x="457200" y="274637"/>
            <a:ext cx="8229600" cy="1143000"/>
          </a:xfrm>
          <a:prstGeom prst="rect">
            <a:avLst/>
          </a:prstGeom>
          <a:noFill/>
          <a:ln>
            <a:noFill/>
          </a:ln>
        </p:spPr>
        <p:txBody>
          <a:bodyPr lIns="91440" tIns="45720" rIns="91440" bIns="45720" anchor="ctr"/>
          <a:lstStyle/>
          <a:p>
            <a:pPr lvl="0"/>
            <a:r>
              <a:rPr lang="en-US" altLang="en-US"/>
              <a:t>Click to edit Master title style</a:t>
            </a:r>
          </a:p>
        </p:txBody>
      </p:sp>
      <p:sp>
        <p:nvSpPr>
          <p:cNvPr id="1048577" name="Text Placeholder 1048576"/>
          <p:cNvSpPr>
            <a:spLocks noGrp="1"/>
          </p:cNvSpPr>
          <p:nvPr>
            <p:ph type="body" idx="1"/>
          </p:nvPr>
        </p:nvSpPr>
        <p:spPr>
          <a:xfrm>
            <a:off x="457200" y="1600200"/>
            <a:ext cx="8229600" cy="4525962"/>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Date Placeholder 1048577"/>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2016/3/9</a:t>
            </a:fld>
            <a:endParaRPr lang="zh-CN" altLang="en-US" sz="1200" b="0">
              <a:solidFill>
                <a:srgbClr val="898989"/>
              </a:solidFill>
              <a:latin typeface="Calibri" pitchFamily="34" charset="0"/>
              <a:ea typeface="宋体" charset="0"/>
            </a:endParaRPr>
          </a:p>
        </p:txBody>
      </p:sp>
      <p:sp>
        <p:nvSpPr>
          <p:cNvPr id="1048579" name="Footer Placeholder 1048578"/>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
        <p:nvSpPr>
          <p:cNvPr id="1048580" name="Slide Number Placeholder 104857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p:titleStyle>
    <p:body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p:bodyStyle>
    <p:other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dcc.ac.uk/resources/developing-rdm-servic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dcc.ac.uk/resources/how-guides/track-data-impact-metric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dcc.ac.uk/resources/metadata-standard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dcc.ac.uk/resources/how-guides/license-research-data"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hyperlink" Target="https://www.researchfish.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hyperlink" Target="http://researchdata.gla.ac.uk/" TargetMode="External"/><Relationship Id="rId4" Type="http://schemas.openxmlformats.org/officeDocument/2006/relationships/hyperlink" Target="http://ckan.data.alpha.jisc.ac.uk/dataset" TargetMode="External"/><Relationship Id="rId9" Type="http://schemas.openxmlformats.org/officeDocument/2006/relationships/hyperlink" Target="http://gtr.rcuk.ac.uk/"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ukcrcexpmed.org.uk/Coventry_Warwick_CRF/PublishingImages/Tissue%20Bank%201.jpg" TargetMode="External"/><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patialinformationdesignlab.org/project_sites/library/catalog.html" TargetMode="External"/><Relationship Id="rId5" Type="http://schemas.openxmlformats.org/officeDocument/2006/relationships/image" Target="../media/image36.png"/><Relationship Id="rId4" Type="http://schemas.openxmlformats.org/officeDocument/2006/relationships/hyperlink" Target="https://ssi-dev.epcc.ed.ac.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dcc.ac.uk/resources/how-guides/track-data-impact-metric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cc.ac.u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c.europa.eu/research/participants/data/ref/h2020/grants_manual/hi/oa_pilot/h2020-hi-oa-data-mgt_en.pdf" TargetMode="External"/><Relationship Id="rId5" Type="http://schemas.openxmlformats.org/officeDocument/2006/relationships/hyperlink" Target="http://www.rcuk.ac.uk/research/Pages/DataPolicy.aspx"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dcc.ac.uk/resources/" TargetMode="External"/><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dcc.ac.uk/resources/how-guides/appraise-select-research-data" TargetMode="Externa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048615"/>
          <p:cNvSpPr>
            <a:spLocks noGrp="1"/>
          </p:cNvSpPr>
          <p:nvPr>
            <p:ph type="ctrTitle"/>
          </p:nvPr>
        </p:nvSpPr>
        <p:spPr>
          <a:xfrm>
            <a:off x="223788" y="1988840"/>
            <a:ext cx="8636000" cy="14700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spcBef>
                <a:spcPct val="0"/>
              </a:spcBef>
              <a:spcAft>
                <a:spcPct val="0"/>
              </a:spcAft>
              <a:buFontTx/>
              <a:buNone/>
            </a:pPr>
            <a:r>
              <a:rPr lang="en-GB" altLang="zh-CN" b="1" dirty="0" smtClean="0">
                <a:solidFill>
                  <a:srgbClr val="1F497D"/>
                </a:solidFill>
                <a:latin typeface="Calibri Light" charset="0"/>
                <a:ea typeface="宋体" charset="0"/>
              </a:rPr>
              <a:t>Overview of the DCC</a:t>
            </a:r>
            <a:endParaRPr lang="zh-CN" altLang="en-US" b="1" dirty="0">
              <a:solidFill>
                <a:srgbClr val="1F497D"/>
              </a:solidFill>
              <a:latin typeface="Calibri Light" charset="0"/>
              <a:ea typeface="宋体" charset="0"/>
            </a:endParaRPr>
          </a:p>
        </p:txBody>
      </p:sp>
      <p:sp>
        <p:nvSpPr>
          <p:cNvPr id="1048617" name="Subtitle 1048616"/>
          <p:cNvSpPr>
            <a:spLocks noGrp="1"/>
          </p:cNvSpPr>
          <p:nvPr>
            <p:ph type="subTitle" idx="1"/>
          </p:nvPr>
        </p:nvSpPr>
        <p:spPr>
          <a:xfrm>
            <a:off x="1403350" y="3644900"/>
            <a:ext cx="6400800" cy="175260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spcBef>
                <a:spcPct val="20000"/>
              </a:spcBef>
              <a:spcAft>
                <a:spcPct val="0"/>
              </a:spcAft>
              <a:buFontTx/>
              <a:buNone/>
            </a:pPr>
            <a:r>
              <a:rPr lang="zh-CN" altLang="en-US" sz="2800">
                <a:solidFill>
                  <a:srgbClr val="898989"/>
                </a:solidFill>
                <a:latin typeface="Calibri" charset="0"/>
                <a:ea typeface="宋体" charset="0"/>
              </a:rPr>
              <a:t>Joy Davidson</a:t>
            </a:r>
          </a:p>
          <a:p>
            <a:pPr marL="0" lvl="0" indent="0" algn="ctr" eaLnBrk="1" fontAlgn="base" latinLnBrk="1" hangingPunct="1">
              <a:spcBef>
                <a:spcPct val="20000"/>
              </a:spcBef>
              <a:spcAft>
                <a:spcPct val="0"/>
              </a:spcAft>
              <a:buFontTx/>
              <a:buNone/>
            </a:pPr>
            <a:r>
              <a:rPr lang="zh-CN" altLang="en-US" sz="2800">
                <a:solidFill>
                  <a:srgbClr val="898989"/>
                </a:solidFill>
                <a:latin typeface="Calibri" charset="0"/>
                <a:ea typeface="宋体" charset="0"/>
              </a:rPr>
              <a:t>Digital Curation Centre</a:t>
            </a:r>
          </a:p>
        </p:txBody>
      </p:sp>
      <p:pic>
        <p:nvPicPr>
          <p:cNvPr id="2097157" name="Picture 2097156"/>
          <p:cNvPicPr>
            <a:picLocks/>
          </p:cNvPicPr>
          <p:nvPr/>
        </p:nvPicPr>
        <p:blipFill>
          <a:blip r:embed="rId3"/>
          <a:srcRect/>
          <a:stretch>
            <a:fillRect/>
          </a:stretch>
        </p:blipFill>
        <p:spPr>
          <a:xfrm>
            <a:off x="215900" y="392112"/>
            <a:ext cx="4038600" cy="841375"/>
          </a:xfrm>
          <a:prstGeom prst="rect">
            <a:avLst/>
          </a:prstGeom>
          <a:noFill/>
          <a:ln>
            <a:noFill/>
          </a:ln>
        </p:spPr>
      </p:pic>
      <p:pic>
        <p:nvPicPr>
          <p:cNvPr id="2097158" name="Picture 2097157"/>
          <p:cNvPicPr>
            <a:picLocks/>
          </p:cNvPicPr>
          <p:nvPr/>
        </p:nvPicPr>
        <p:blipFill>
          <a:blip r:embed="rId4"/>
          <a:srcRect/>
          <a:stretch>
            <a:fillRect/>
          </a:stretch>
        </p:blipFill>
        <p:spPr>
          <a:xfrm>
            <a:off x="215900" y="6162675"/>
            <a:ext cx="1527175" cy="53498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899592" y="1628775"/>
            <a:ext cx="7704856" cy="2308324"/>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4800" baseline="0" dirty="0" smtClean="0">
                <a:solidFill>
                  <a:srgbClr val="FFFFFF"/>
                </a:solidFill>
                <a:latin typeface="Arial" charset="0"/>
                <a:ea typeface="Arial" charset="0"/>
                <a:sym typeface="Arial" charset="0"/>
              </a:rPr>
              <a:t>Skills development in RDM for researchers and service providers</a:t>
            </a:r>
            <a:endParaRPr lang="en-US" altLang="en-US" sz="4800" baseline="0" dirty="0">
              <a:solidFill>
                <a:srgbClr val="FFFFFF"/>
              </a:solidFill>
              <a:latin typeface="Arial" charset="0"/>
              <a:ea typeface="Arial" charset="0"/>
              <a:sym typeface="Arial" charset="0"/>
            </a:endParaRPr>
          </a:p>
        </p:txBody>
      </p:sp>
    </p:spTree>
    <p:extLst>
      <p:ext uri="{BB962C8B-B14F-4D97-AF65-F5344CB8AC3E}">
        <p14:creationId xmlns:p14="http://schemas.microsoft.com/office/powerpoint/2010/main" val="2656501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RDM service model </a:t>
            </a:r>
            <a:endParaRPr lang="en-GB" dirty="0"/>
          </a:p>
        </p:txBody>
      </p:sp>
      <p:pic>
        <p:nvPicPr>
          <p:cNvPr id="4" name="Picture 2" descr="http://www.dcc.ac.uk/webfm_send/1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276" y="1268760"/>
            <a:ext cx="5616550" cy="50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4355976" y="6445053"/>
            <a:ext cx="4680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GB" altLang="en-US" sz="1400" dirty="0">
                <a:hlinkClick r:id="rId4"/>
              </a:rPr>
              <a:t>http://</a:t>
            </a:r>
            <a:r>
              <a:rPr lang="en-GB" altLang="en-US" sz="1400" dirty="0" err="1" smtClean="0">
                <a:hlinkClick r:id="rId4"/>
              </a:rPr>
              <a:t>www.dcc.ac.uk</a:t>
            </a:r>
            <a:r>
              <a:rPr lang="en-GB" altLang="en-US" sz="1400" dirty="0" smtClean="0">
                <a:hlinkClick r:id="rId4"/>
              </a:rPr>
              <a:t>/resources/developing-</a:t>
            </a:r>
            <a:r>
              <a:rPr lang="en-GB" altLang="en-US" sz="1400" dirty="0" err="1" smtClean="0">
                <a:hlinkClick r:id="rId4"/>
              </a:rPr>
              <a:t>rdm</a:t>
            </a:r>
            <a:r>
              <a:rPr lang="en-GB" altLang="en-US" sz="1400" dirty="0" smtClean="0">
                <a:hlinkClick r:id="rId4"/>
              </a:rPr>
              <a:t>-services</a:t>
            </a:r>
            <a:r>
              <a:rPr lang="en-GB" altLang="en-US" sz="1400" dirty="0" smtClean="0"/>
              <a:t> </a:t>
            </a:r>
            <a:endParaRPr lang="en-GB" altLang="en-US" sz="1400" dirty="0"/>
          </a:p>
        </p:txBody>
      </p:sp>
    </p:spTree>
    <p:extLst>
      <p:ext uri="{BB962C8B-B14F-4D97-AF65-F5344CB8AC3E}">
        <p14:creationId xmlns:p14="http://schemas.microsoft.com/office/powerpoint/2010/main" val="1587920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187963" y="1012195"/>
            <a:ext cx="6840421" cy="5160983"/>
            <a:chOff x="1325683" y="1169334"/>
            <a:chExt cx="6840421" cy="5160983"/>
          </a:xfrm>
          <a:solidFill>
            <a:schemeClr val="accent1">
              <a:lumMod val="40000"/>
              <a:lumOff val="60000"/>
            </a:schemeClr>
          </a:solidFill>
        </p:grpSpPr>
        <p:sp>
          <p:nvSpPr>
            <p:cNvPr id="10" name="Rounded Rectangle 9"/>
            <p:cNvSpPr/>
            <p:nvPr/>
          </p:nvSpPr>
          <p:spPr>
            <a:xfrm>
              <a:off x="2400949" y="5724325"/>
              <a:ext cx="4613027" cy="605992"/>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Skills</a:t>
              </a:r>
              <a:r>
                <a:rPr lang="en-US" dirty="0">
                  <a:solidFill>
                    <a:schemeClr val="tx1"/>
                  </a:solidFill>
                </a:rPr>
                <a:t> training &amp; </a:t>
              </a:r>
              <a:r>
                <a:rPr lang="en-US" dirty="0" smtClean="0">
                  <a:solidFill>
                    <a:schemeClr val="tx1"/>
                  </a:solidFill>
                </a:rPr>
                <a:t>consultancy – 63%</a:t>
              </a:r>
              <a:endParaRPr lang="en-US" dirty="0">
                <a:solidFill>
                  <a:schemeClr val="tx1"/>
                </a:solidFill>
              </a:endParaRPr>
            </a:p>
          </p:txBody>
        </p:sp>
        <p:sp>
          <p:nvSpPr>
            <p:cNvPr id="5" name="Circular Arrow 4"/>
            <p:cNvSpPr/>
            <p:nvPr/>
          </p:nvSpPr>
          <p:spPr>
            <a:xfrm rot="16852179">
              <a:off x="2481246" y="1821346"/>
              <a:ext cx="4000500" cy="4095518"/>
            </a:xfrm>
            <a:prstGeom prst="circular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ircular Arrow 5"/>
            <p:cNvSpPr/>
            <p:nvPr/>
          </p:nvSpPr>
          <p:spPr>
            <a:xfrm rot="6721995">
              <a:off x="2484909" y="1585219"/>
              <a:ext cx="4105649" cy="4379904"/>
            </a:xfrm>
            <a:prstGeom prst="circular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1842149" y="1194735"/>
              <a:ext cx="2283065"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Policy and </a:t>
              </a:r>
              <a:r>
                <a:rPr lang="en-US" dirty="0" smtClean="0">
                  <a:solidFill>
                    <a:schemeClr val="tx1"/>
                  </a:solidFill>
                </a:rPr>
                <a:t>strategy – 87%</a:t>
              </a:r>
              <a:endParaRPr lang="en-US" dirty="0">
                <a:solidFill>
                  <a:schemeClr val="tx1"/>
                </a:solidFill>
              </a:endParaRPr>
            </a:p>
          </p:txBody>
        </p:sp>
        <p:sp>
          <p:nvSpPr>
            <p:cNvPr id="8" name="Rounded Rectangle 7"/>
            <p:cNvSpPr/>
            <p:nvPr/>
          </p:nvSpPr>
          <p:spPr>
            <a:xfrm>
              <a:off x="5242813" y="1194735"/>
              <a:ext cx="220426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Business </a:t>
              </a:r>
              <a:r>
                <a:rPr lang="en-US" dirty="0" smtClean="0">
                  <a:solidFill>
                    <a:schemeClr val="tx1"/>
                  </a:solidFill>
                </a:rPr>
                <a:t>planning – 13% </a:t>
              </a:r>
              <a:endParaRPr lang="en-US" dirty="0">
                <a:solidFill>
                  <a:schemeClr val="tx1"/>
                </a:solidFill>
              </a:endParaRPr>
            </a:p>
          </p:txBody>
        </p:sp>
        <p:grpSp>
          <p:nvGrpSpPr>
            <p:cNvPr id="2" name="Group 16"/>
            <p:cNvGrpSpPr/>
            <p:nvPr/>
          </p:nvGrpSpPr>
          <p:grpSpPr>
            <a:xfrm>
              <a:off x="1325683" y="2139317"/>
              <a:ext cx="6840421" cy="2805782"/>
              <a:chOff x="1086009" y="2763168"/>
              <a:chExt cx="6739579" cy="2805782"/>
            </a:xfrm>
            <a:grpFill/>
          </p:grpSpPr>
          <p:sp>
            <p:nvSpPr>
              <p:cNvPr id="12" name="Rounded Rectangle 11"/>
              <p:cNvSpPr/>
              <p:nvPr/>
            </p:nvSpPr>
            <p:spPr>
              <a:xfrm>
                <a:off x="3038003" y="2763168"/>
                <a:ext cx="2510896"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 </a:t>
                </a:r>
                <a:r>
                  <a:rPr lang="en-US" dirty="0" smtClean="0">
                    <a:solidFill>
                      <a:schemeClr val="tx1"/>
                    </a:solidFill>
                  </a:rPr>
                  <a:t>Management Planning – 50%</a:t>
                </a:r>
                <a:endParaRPr lang="en-US" dirty="0">
                  <a:solidFill>
                    <a:schemeClr val="tx1"/>
                  </a:solidFill>
                </a:endParaRPr>
              </a:p>
            </p:txBody>
          </p:sp>
          <p:sp>
            <p:nvSpPr>
              <p:cNvPr id="13" name="Rounded Rectangle 12"/>
              <p:cNvSpPr/>
              <p:nvPr/>
            </p:nvSpPr>
            <p:spPr>
              <a:xfrm>
                <a:off x="5148489" y="3829050"/>
                <a:ext cx="242747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Managing active </a:t>
                </a:r>
                <a:r>
                  <a:rPr lang="en-US" dirty="0" smtClean="0">
                    <a:solidFill>
                      <a:schemeClr val="tx1"/>
                    </a:solidFill>
                  </a:rPr>
                  <a:t>data – 40 % </a:t>
                </a:r>
                <a:endParaRPr lang="en-US" dirty="0">
                  <a:solidFill>
                    <a:schemeClr val="tx1"/>
                  </a:solidFill>
                </a:endParaRPr>
              </a:p>
            </p:txBody>
          </p:sp>
          <p:sp>
            <p:nvSpPr>
              <p:cNvPr id="14" name="Rounded Rectangle 6"/>
              <p:cNvSpPr/>
              <p:nvPr/>
            </p:nvSpPr>
            <p:spPr>
              <a:xfrm>
                <a:off x="1086009" y="3829050"/>
                <a:ext cx="231908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 </a:t>
                </a:r>
                <a:r>
                  <a:rPr lang="en-US" dirty="0" smtClean="0">
                    <a:solidFill>
                      <a:schemeClr val="tx1"/>
                    </a:solidFill>
                  </a:rPr>
                  <a:t>cataloguing – 38%</a:t>
                </a:r>
                <a:endParaRPr lang="en-US" dirty="0">
                  <a:solidFill>
                    <a:schemeClr val="tx1"/>
                  </a:solidFill>
                </a:endParaRPr>
              </a:p>
            </p:txBody>
          </p:sp>
          <p:sp>
            <p:nvSpPr>
              <p:cNvPr id="15" name="Rounded Rectangle 14"/>
              <p:cNvSpPr/>
              <p:nvPr/>
            </p:nvSpPr>
            <p:spPr>
              <a:xfrm>
                <a:off x="4945394" y="4921250"/>
                <a:ext cx="2880194"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Governing access &amp; </a:t>
                </a:r>
                <a:r>
                  <a:rPr lang="en-GB" dirty="0" smtClean="0">
                    <a:solidFill>
                      <a:schemeClr val="tx1"/>
                    </a:solidFill>
                  </a:rPr>
                  <a:t>reuse – 22%</a:t>
                </a:r>
                <a:endParaRPr lang="en-US" dirty="0">
                  <a:solidFill>
                    <a:schemeClr val="tx1"/>
                  </a:solidFill>
                </a:endParaRPr>
              </a:p>
            </p:txBody>
          </p:sp>
          <p:sp>
            <p:nvSpPr>
              <p:cNvPr id="16" name="Rounded Rectangle 15"/>
              <p:cNvSpPr/>
              <p:nvPr/>
            </p:nvSpPr>
            <p:spPr>
              <a:xfrm>
                <a:off x="1086009" y="4921250"/>
                <a:ext cx="2558057"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 </a:t>
                </a:r>
                <a:r>
                  <a:rPr lang="en-US" dirty="0" smtClean="0">
                    <a:solidFill>
                      <a:schemeClr val="tx1"/>
                    </a:solidFill>
                  </a:rPr>
                  <a:t>preservation – 18%</a:t>
                </a:r>
                <a:endParaRPr lang="en-US" dirty="0">
                  <a:solidFill>
                    <a:schemeClr val="tx1"/>
                  </a:solidFill>
                </a:endParaRPr>
              </a:p>
            </p:txBody>
          </p:sp>
        </p:grpSp>
        <p:sp>
          <p:nvSpPr>
            <p:cNvPr id="11" name="Right Arrow 10"/>
            <p:cNvSpPr/>
            <p:nvPr/>
          </p:nvSpPr>
          <p:spPr>
            <a:xfrm>
              <a:off x="4125215" y="1169334"/>
              <a:ext cx="1117600" cy="673101"/>
            </a:xfrm>
            <a:prstGeom prst="right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2" name="Title 1"/>
          <p:cNvSpPr>
            <a:spLocks noGrp="1"/>
          </p:cNvSpPr>
          <p:nvPr>
            <p:ph type="title"/>
          </p:nvPr>
        </p:nvSpPr>
        <p:spPr>
          <a:xfrm>
            <a:off x="286262" y="0"/>
            <a:ext cx="8229600" cy="1143000"/>
          </a:xfrm>
        </p:spPr>
        <p:txBody>
          <a:bodyPr>
            <a:normAutofit/>
          </a:bodyPr>
          <a:lstStyle/>
          <a:p>
            <a:r>
              <a:rPr lang="en-US" sz="3600" dirty="0" smtClean="0">
                <a:solidFill>
                  <a:schemeClr val="tx1"/>
                </a:solidFill>
              </a:rPr>
              <a:t>What is the national picture in the UK</a:t>
            </a:r>
            <a:r>
              <a:rPr lang="en-US" sz="3600" b="1" dirty="0" smtClean="0">
                <a:solidFill>
                  <a:schemeClr val="tx1"/>
                </a:solidFill>
              </a:rPr>
              <a:t>?</a:t>
            </a:r>
            <a:r>
              <a:rPr lang="en-US" sz="2667" dirty="0">
                <a:solidFill>
                  <a:schemeClr val="tx1"/>
                </a:solidFill>
              </a:rPr>
              <a:t/>
            </a:r>
            <a:br>
              <a:rPr lang="en-US" sz="2667" dirty="0">
                <a:solidFill>
                  <a:schemeClr val="tx1"/>
                </a:solidFill>
              </a:rPr>
            </a:br>
            <a:endParaRPr lang="en-US" sz="2667" i="1" dirty="0">
              <a:solidFill>
                <a:schemeClr val="tx1"/>
              </a:solidFill>
            </a:endParaRPr>
          </a:p>
        </p:txBody>
      </p:sp>
      <p:sp>
        <p:nvSpPr>
          <p:cNvPr id="41" name="TextBox 40"/>
          <p:cNvSpPr txBox="1"/>
          <p:nvPr/>
        </p:nvSpPr>
        <p:spPr>
          <a:xfrm>
            <a:off x="446049" y="6462206"/>
            <a:ext cx="3714350" cy="338554"/>
          </a:xfrm>
          <a:prstGeom prst="rect">
            <a:avLst/>
          </a:prstGeom>
          <a:noFill/>
        </p:spPr>
        <p:txBody>
          <a:bodyPr wrap="none" rtlCol="0">
            <a:spAutoFit/>
          </a:bodyPr>
          <a:lstStyle/>
          <a:p>
            <a:r>
              <a:rPr lang="en-US" sz="1600" i="1" dirty="0"/>
              <a:t>% indicating ‘rolling out’ or ‘embedding</a:t>
            </a:r>
            <a:r>
              <a:rPr lang="en-US" sz="1600" i="1" dirty="0" smtClean="0"/>
              <a:t>’</a:t>
            </a:r>
            <a:endParaRPr lang="en-US" sz="1600" i="1" dirty="0"/>
          </a:p>
        </p:txBody>
      </p:sp>
    </p:spTree>
    <p:extLst>
      <p:ext uri="{BB962C8B-B14F-4D97-AF65-F5344CB8AC3E}">
        <p14:creationId xmlns:p14="http://schemas.microsoft.com/office/powerpoint/2010/main" val="3172637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51" y="2420888"/>
            <a:ext cx="7550149" cy="3600400"/>
          </a:xfrm>
          <a:prstGeom prst="rect">
            <a:avLst/>
          </a:prstGeom>
          <a:ln>
            <a:solidFill>
              <a:schemeClr val="bg1"/>
            </a:solidFill>
          </a:ln>
        </p:spPr>
      </p:pic>
      <p:sp>
        <p:nvSpPr>
          <p:cNvPr id="7" name="Title 1"/>
          <p:cNvSpPr>
            <a:spLocks noGrp="1"/>
          </p:cNvSpPr>
          <p:nvPr>
            <p:ph type="title"/>
          </p:nvPr>
        </p:nvSpPr>
        <p:spPr>
          <a:xfrm>
            <a:off x="-62706" y="139666"/>
            <a:ext cx="9144000" cy="1273110"/>
          </a:xfrm>
        </p:spPr>
        <p:txBody>
          <a:bodyPr/>
          <a:lstStyle/>
          <a:p>
            <a:r>
              <a:rPr lang="en-GB" dirty="0" smtClean="0"/>
              <a:t>Assessing the EU training landscape</a:t>
            </a:r>
            <a:endParaRPr lang="en-GB" dirty="0"/>
          </a:p>
        </p:txBody>
      </p:sp>
    </p:spTree>
    <p:extLst>
      <p:ext uri="{BB962C8B-B14F-4D97-AF65-F5344CB8AC3E}">
        <p14:creationId xmlns:p14="http://schemas.microsoft.com/office/powerpoint/2010/main" val="607875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9" y="260648"/>
            <a:ext cx="9144000" cy="648072"/>
          </a:xfrm>
        </p:spPr>
        <p:txBody>
          <a:bodyPr/>
          <a:lstStyle/>
          <a:p>
            <a:r>
              <a:rPr lang="en-GB" dirty="0" smtClean="0"/>
              <a:t>Who are we training?</a:t>
            </a:r>
            <a:endParaRPr lang="en-GB" dirty="0"/>
          </a:p>
        </p:txBody>
      </p:sp>
      <p:sp>
        <p:nvSpPr>
          <p:cNvPr id="4" name="Content Placeholder 2"/>
          <p:cNvSpPr>
            <a:spLocks noGrp="1"/>
          </p:cNvSpPr>
          <p:nvPr>
            <p:ph idx="1"/>
          </p:nvPr>
        </p:nvSpPr>
        <p:spPr>
          <a:xfrm>
            <a:off x="564888" y="1196752"/>
            <a:ext cx="7772400" cy="3352800"/>
          </a:xfrm>
        </p:spPr>
        <p:txBody>
          <a:bodyPr/>
          <a:lstStyle/>
          <a:p>
            <a:r>
              <a:rPr lang="en-GB" dirty="0" smtClean="0"/>
              <a:t>Library staff</a:t>
            </a:r>
          </a:p>
          <a:p>
            <a:r>
              <a:rPr lang="en-GB" dirty="0" smtClean="0"/>
              <a:t>Research administrators</a:t>
            </a:r>
          </a:p>
          <a:p>
            <a:r>
              <a:rPr lang="en-GB" dirty="0" smtClean="0"/>
              <a:t>IT staff</a:t>
            </a:r>
          </a:p>
          <a:p>
            <a:r>
              <a:rPr lang="en-GB" dirty="0" smtClean="0"/>
              <a:t>Project officers (e.g., European Commission)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400439"/>
            <a:ext cx="3889848" cy="2874290"/>
          </a:xfrm>
          <a:prstGeom prst="rect">
            <a:avLst/>
          </a:prstGeom>
          <a:ln w="3175">
            <a:solidFill>
              <a:schemeClr val="tx1"/>
            </a:solidFill>
          </a:ln>
        </p:spPr>
      </p:pic>
      <p:pic>
        <p:nvPicPr>
          <p:cNvPr id="6" name="Picture 5"/>
          <p:cNvPicPr>
            <a:picLocks noChangeAspect="1"/>
          </p:cNvPicPr>
          <p:nvPr/>
        </p:nvPicPr>
        <p:blipFill>
          <a:blip r:embed="rId4"/>
          <a:stretch>
            <a:fillRect/>
          </a:stretch>
        </p:blipFill>
        <p:spPr>
          <a:xfrm>
            <a:off x="564888" y="3400439"/>
            <a:ext cx="4109100" cy="2874290"/>
          </a:xfrm>
          <a:prstGeom prst="rect">
            <a:avLst/>
          </a:prstGeom>
        </p:spPr>
      </p:pic>
      <p:sp>
        <p:nvSpPr>
          <p:cNvPr id="7" name="Rectangle 6"/>
          <p:cNvSpPr/>
          <p:nvPr/>
        </p:nvSpPr>
        <p:spPr>
          <a:xfrm>
            <a:off x="564888" y="3432977"/>
            <a:ext cx="2608471" cy="369332"/>
          </a:xfrm>
          <a:prstGeom prst="rect">
            <a:avLst/>
          </a:prstGeom>
        </p:spPr>
        <p:txBody>
          <a:bodyPr wrap="none">
            <a:spAutoFit/>
          </a:bodyPr>
          <a:lstStyle/>
          <a:p>
            <a:r>
              <a:rPr lang="en-GB" dirty="0"/>
              <a:t>Resources by Audience</a:t>
            </a:r>
          </a:p>
        </p:txBody>
      </p:sp>
      <p:sp>
        <p:nvSpPr>
          <p:cNvPr id="10" name="TextBox 9"/>
          <p:cNvSpPr txBox="1"/>
          <p:nvPr/>
        </p:nvSpPr>
        <p:spPr>
          <a:xfrm>
            <a:off x="5584911" y="6362597"/>
            <a:ext cx="3249608" cy="369332"/>
          </a:xfrm>
          <a:prstGeom prst="rect">
            <a:avLst/>
          </a:prstGeom>
          <a:noFill/>
        </p:spPr>
        <p:txBody>
          <a:bodyPr wrap="none" rtlCol="0">
            <a:spAutoFit/>
          </a:bodyPr>
          <a:lstStyle/>
          <a:p>
            <a:r>
              <a:rPr lang="en-GB" dirty="0" smtClean="0"/>
              <a:t>KE workshop Survey results </a:t>
            </a:r>
            <a:endParaRPr lang="en-GB" dirty="0"/>
          </a:p>
        </p:txBody>
      </p:sp>
      <p:sp>
        <p:nvSpPr>
          <p:cNvPr id="11" name="Rectangle 10"/>
          <p:cNvSpPr/>
          <p:nvPr/>
        </p:nvSpPr>
        <p:spPr>
          <a:xfrm>
            <a:off x="827584" y="6354019"/>
            <a:ext cx="3134191" cy="369332"/>
          </a:xfrm>
          <a:prstGeom prst="rect">
            <a:avLst/>
          </a:prstGeom>
        </p:spPr>
        <p:txBody>
          <a:bodyPr wrap="none">
            <a:spAutoFit/>
          </a:bodyPr>
          <a:lstStyle/>
          <a:p>
            <a:r>
              <a:rPr lang="en-GB" dirty="0"/>
              <a:t>FOSTER landscape analysis</a:t>
            </a:r>
          </a:p>
        </p:txBody>
      </p:sp>
    </p:spTree>
    <p:extLst>
      <p:ext uri="{BB962C8B-B14F-4D97-AF65-F5344CB8AC3E}">
        <p14:creationId xmlns:p14="http://schemas.microsoft.com/office/powerpoint/2010/main" val="2476302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GB" sz="3600" dirty="0" smtClean="0"/>
              <a:t>A lot </a:t>
            </a:r>
            <a:r>
              <a:rPr lang="en-GB" sz="3600" dirty="0" smtClean="0"/>
              <a:t>of </a:t>
            </a:r>
            <a:r>
              <a:rPr lang="en-GB" sz="3600" dirty="0" smtClean="0"/>
              <a:t>service groups being </a:t>
            </a:r>
            <a:r>
              <a:rPr lang="en-GB" sz="3600" dirty="0" smtClean="0"/>
              <a:t>targeted… </a:t>
            </a:r>
            <a:br>
              <a:rPr lang="en-GB" sz="3600" dirty="0" smtClean="0"/>
            </a:br>
            <a:r>
              <a:rPr lang="en-GB" sz="3600" dirty="0" smtClean="0"/>
              <a:t>but who is missing? </a:t>
            </a:r>
            <a:endParaRPr lang="en-GB" sz="3600" dirty="0"/>
          </a:p>
        </p:txBody>
      </p:sp>
      <p:sp>
        <p:nvSpPr>
          <p:cNvPr id="3" name="Content Placeholder 2"/>
          <p:cNvSpPr>
            <a:spLocks noGrp="1"/>
          </p:cNvSpPr>
          <p:nvPr>
            <p:ph idx="1"/>
          </p:nvPr>
        </p:nvSpPr>
        <p:spPr>
          <a:xfrm>
            <a:off x="685800" y="1916832"/>
            <a:ext cx="7772400" cy="3352800"/>
          </a:xfrm>
        </p:spPr>
        <p:txBody>
          <a:bodyPr/>
          <a:lstStyle/>
          <a:p>
            <a:r>
              <a:rPr lang="en-GB" dirty="0" smtClean="0"/>
              <a:t>Archivists and </a:t>
            </a:r>
            <a:r>
              <a:rPr lang="en-GB" dirty="0"/>
              <a:t>records management </a:t>
            </a:r>
            <a:r>
              <a:rPr lang="en-GB" dirty="0" smtClean="0"/>
              <a:t>team</a:t>
            </a:r>
          </a:p>
          <a:p>
            <a:r>
              <a:rPr lang="en-GB" dirty="0" smtClean="0"/>
              <a:t>Finance team</a:t>
            </a:r>
          </a:p>
          <a:p>
            <a:r>
              <a:rPr lang="en-GB" dirty="0" smtClean="0"/>
              <a:t>Legal office</a:t>
            </a:r>
          </a:p>
          <a:p>
            <a:r>
              <a:rPr lang="en-GB" dirty="0" smtClean="0"/>
              <a:t>DP/</a:t>
            </a:r>
            <a:r>
              <a:rPr lang="en-GB" dirty="0" err="1" smtClean="0"/>
              <a:t>FoI</a:t>
            </a:r>
            <a:endParaRPr lang="en-GB" dirty="0" smtClean="0"/>
          </a:p>
          <a:p>
            <a:r>
              <a:rPr lang="en-GB" dirty="0" smtClean="0"/>
              <a:t>Ethics team</a:t>
            </a:r>
          </a:p>
          <a:p>
            <a:r>
              <a:rPr lang="en-GB" dirty="0" smtClean="0"/>
              <a:t>Discipline </a:t>
            </a:r>
            <a:r>
              <a:rPr lang="en-GB" dirty="0"/>
              <a:t>specific support (departmental or school level). </a:t>
            </a:r>
          </a:p>
          <a:p>
            <a:endParaRPr lang="en-GB" dirty="0" smtClean="0"/>
          </a:p>
        </p:txBody>
      </p:sp>
    </p:spTree>
    <p:extLst>
      <p:ext uri="{BB962C8B-B14F-4D97-AF65-F5344CB8AC3E}">
        <p14:creationId xmlns:p14="http://schemas.microsoft.com/office/powerpoint/2010/main" val="3603856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648072"/>
          </a:xfrm>
        </p:spPr>
        <p:txBody>
          <a:bodyPr/>
          <a:lstStyle/>
          <a:p>
            <a:r>
              <a:rPr lang="en-GB" dirty="0" smtClean="0"/>
              <a:t>What are the topics being covered </a:t>
            </a:r>
            <a:br>
              <a:rPr lang="en-GB" dirty="0" smtClean="0"/>
            </a:br>
            <a:r>
              <a:rPr lang="en-GB" dirty="0" smtClean="0"/>
              <a:t>in training and at what level?</a:t>
            </a:r>
            <a:endParaRPr lang="en-GB" dirty="0"/>
          </a:p>
        </p:txBody>
      </p:sp>
      <p:sp>
        <p:nvSpPr>
          <p:cNvPr id="4" name="Content Placeholder 2"/>
          <p:cNvSpPr>
            <a:spLocks noGrp="1"/>
          </p:cNvSpPr>
          <p:nvPr>
            <p:ph idx="1"/>
          </p:nvPr>
        </p:nvSpPr>
        <p:spPr>
          <a:xfrm>
            <a:off x="654224" y="1736311"/>
            <a:ext cx="7772400" cy="3352800"/>
          </a:xfrm>
        </p:spPr>
        <p:txBody>
          <a:bodyPr/>
          <a:lstStyle/>
          <a:p>
            <a:r>
              <a:rPr lang="en-GB" dirty="0" smtClean="0"/>
              <a:t>Entire lifecycle</a:t>
            </a:r>
          </a:p>
          <a:p>
            <a:r>
              <a:rPr lang="en-GB" dirty="0" smtClean="0"/>
              <a:t>Specific use of RDM tools (e.g., </a:t>
            </a:r>
            <a:r>
              <a:rPr lang="en-GB" dirty="0" err="1" smtClean="0"/>
              <a:t>DMPonline</a:t>
            </a:r>
            <a:r>
              <a:rPr lang="en-GB" dirty="0" smtClean="0"/>
              <a:t>)</a:t>
            </a:r>
          </a:p>
          <a:p>
            <a:r>
              <a:rPr lang="en-GB" dirty="0" smtClean="0"/>
              <a:t>Generic vs discipline specific</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814590"/>
            <a:ext cx="3528392" cy="2549042"/>
          </a:xfrm>
          <a:prstGeom prst="rect">
            <a:avLst/>
          </a:prstGeom>
          <a:ln>
            <a:solidFill>
              <a:schemeClr val="tx1"/>
            </a:solidFill>
          </a:ln>
        </p:spPr>
      </p:pic>
      <p:sp>
        <p:nvSpPr>
          <p:cNvPr id="7" name="TextBox 6"/>
          <p:cNvSpPr txBox="1"/>
          <p:nvPr/>
        </p:nvSpPr>
        <p:spPr>
          <a:xfrm>
            <a:off x="3379244" y="6370818"/>
            <a:ext cx="3249608" cy="369332"/>
          </a:xfrm>
          <a:prstGeom prst="rect">
            <a:avLst/>
          </a:prstGeom>
          <a:noFill/>
        </p:spPr>
        <p:txBody>
          <a:bodyPr wrap="none" rtlCol="0">
            <a:spAutoFit/>
          </a:bodyPr>
          <a:lstStyle/>
          <a:p>
            <a:r>
              <a:rPr lang="en-GB" dirty="0" smtClean="0"/>
              <a:t>KE workshop Survey results </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932" y="3800308"/>
            <a:ext cx="3672408" cy="2509786"/>
          </a:xfrm>
          <a:prstGeom prst="rect">
            <a:avLst/>
          </a:prstGeom>
          <a:ln>
            <a:solidFill>
              <a:schemeClr val="tx1"/>
            </a:solidFill>
          </a:ln>
        </p:spPr>
      </p:pic>
    </p:spTree>
    <p:extLst>
      <p:ext uri="{BB962C8B-B14F-4D97-AF65-F5344CB8AC3E}">
        <p14:creationId xmlns:p14="http://schemas.microsoft.com/office/powerpoint/2010/main" val="1818350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4" y="358552"/>
            <a:ext cx="9144000" cy="648072"/>
          </a:xfrm>
        </p:spPr>
        <p:txBody>
          <a:bodyPr/>
          <a:lstStyle/>
          <a:p>
            <a:r>
              <a:rPr lang="en-GB" dirty="0" smtClean="0"/>
              <a:t>Gaps in coverage</a:t>
            </a:r>
            <a:endParaRPr lang="en-GB" dirty="0"/>
          </a:p>
        </p:txBody>
      </p:sp>
      <p:sp>
        <p:nvSpPr>
          <p:cNvPr id="3" name="Content Placeholder 2"/>
          <p:cNvSpPr>
            <a:spLocks noGrp="1"/>
          </p:cNvSpPr>
          <p:nvPr>
            <p:ph idx="1"/>
          </p:nvPr>
        </p:nvSpPr>
        <p:spPr>
          <a:xfrm>
            <a:off x="702314" y="1264395"/>
            <a:ext cx="7772400" cy="3352800"/>
          </a:xfrm>
        </p:spPr>
        <p:txBody>
          <a:bodyPr/>
          <a:lstStyle/>
          <a:p>
            <a:r>
              <a:rPr lang="en-GB" dirty="0"/>
              <a:t>Dealing with non-digital data </a:t>
            </a:r>
            <a:endParaRPr lang="en-GB" dirty="0" smtClean="0"/>
          </a:p>
          <a:p>
            <a:r>
              <a:rPr lang="en-GB" dirty="0" smtClean="0"/>
              <a:t>Training </a:t>
            </a:r>
            <a:r>
              <a:rPr lang="en-GB" dirty="0"/>
              <a:t>on costing </a:t>
            </a:r>
            <a:r>
              <a:rPr lang="en-GB" dirty="0" smtClean="0"/>
              <a:t>RDM</a:t>
            </a:r>
          </a:p>
          <a:p>
            <a:r>
              <a:rPr lang="en-GB" dirty="0" smtClean="0"/>
              <a:t>Intermediate and advanced level training</a:t>
            </a:r>
            <a:endParaRPr lang="en-GB" dirty="0"/>
          </a:p>
        </p:txBody>
      </p:sp>
      <p:pic>
        <p:nvPicPr>
          <p:cNvPr id="4" name="Picture 3"/>
          <p:cNvPicPr>
            <a:picLocks noChangeAspect="1"/>
          </p:cNvPicPr>
          <p:nvPr/>
        </p:nvPicPr>
        <p:blipFill>
          <a:blip r:embed="rId3"/>
          <a:stretch>
            <a:fillRect/>
          </a:stretch>
        </p:blipFill>
        <p:spPr>
          <a:xfrm>
            <a:off x="3563888" y="3521224"/>
            <a:ext cx="5279159" cy="3014584"/>
          </a:xfrm>
          <a:prstGeom prst="rect">
            <a:avLst/>
          </a:prstGeom>
        </p:spPr>
      </p:pic>
      <p:sp>
        <p:nvSpPr>
          <p:cNvPr id="5" name="Rectangle 4"/>
          <p:cNvSpPr/>
          <p:nvPr/>
        </p:nvSpPr>
        <p:spPr>
          <a:xfrm>
            <a:off x="3722479" y="3521224"/>
            <a:ext cx="3282502" cy="369332"/>
          </a:xfrm>
          <a:prstGeom prst="rect">
            <a:avLst/>
          </a:prstGeom>
        </p:spPr>
        <p:txBody>
          <a:bodyPr wrap="none">
            <a:spAutoFit/>
          </a:bodyPr>
          <a:lstStyle/>
          <a:p>
            <a:r>
              <a:rPr lang="en-GB" dirty="0">
                <a:latin typeface="Calibri" panose="020F0502020204030204" pitchFamily="34" charset="0"/>
                <a:ea typeface="MS Mincho" panose="02020609040205080304" pitchFamily="49" charset="-128"/>
                <a:cs typeface="Times New Roman" panose="02020603050405020304" pitchFamily="18" charset="0"/>
              </a:rPr>
              <a:t>Resources by Level of Knowledge</a:t>
            </a:r>
            <a:endParaRPr lang="en-GB" dirty="0"/>
          </a:p>
        </p:txBody>
      </p:sp>
      <p:sp>
        <p:nvSpPr>
          <p:cNvPr id="6" name="Rectangle 5"/>
          <p:cNvSpPr/>
          <p:nvPr/>
        </p:nvSpPr>
        <p:spPr>
          <a:xfrm>
            <a:off x="429697" y="5682050"/>
            <a:ext cx="3134191" cy="369332"/>
          </a:xfrm>
          <a:prstGeom prst="rect">
            <a:avLst/>
          </a:prstGeom>
        </p:spPr>
        <p:txBody>
          <a:bodyPr wrap="none">
            <a:spAutoFit/>
          </a:bodyPr>
          <a:lstStyle/>
          <a:p>
            <a:r>
              <a:rPr lang="en-GB" dirty="0"/>
              <a:t>FOSTER landscape analysis</a:t>
            </a:r>
          </a:p>
        </p:txBody>
      </p:sp>
    </p:spTree>
    <p:extLst>
      <p:ext uri="{BB962C8B-B14F-4D97-AF65-F5344CB8AC3E}">
        <p14:creationId xmlns:p14="http://schemas.microsoft.com/office/powerpoint/2010/main" val="3469885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big are institutional RDM teams? </a:t>
            </a:r>
            <a:endParaRPr lang="en-GB" dirty="0"/>
          </a:p>
        </p:txBody>
      </p:sp>
      <p:sp>
        <p:nvSpPr>
          <p:cNvPr id="4" name="Content Placeholder 2"/>
          <p:cNvSpPr>
            <a:spLocks noGrp="1"/>
          </p:cNvSpPr>
          <p:nvPr>
            <p:ph idx="1"/>
          </p:nvPr>
        </p:nvSpPr>
        <p:spPr>
          <a:xfrm>
            <a:off x="762000" y="1700808"/>
            <a:ext cx="7772400" cy="4216896"/>
          </a:xfrm>
        </p:spPr>
        <p:txBody>
          <a:bodyPr/>
          <a:lstStyle/>
          <a:p>
            <a:r>
              <a:rPr lang="en-GB" dirty="0" smtClean="0"/>
              <a:t>Most HEIs have less </a:t>
            </a:r>
            <a:r>
              <a:rPr lang="en-GB" dirty="0"/>
              <a:t>than two </a:t>
            </a:r>
            <a:r>
              <a:rPr lang="en-GB" dirty="0" smtClean="0"/>
              <a:t>dedicated staff members in </a:t>
            </a:r>
            <a:r>
              <a:rPr lang="en-GB" dirty="0"/>
              <a:t>data management </a:t>
            </a:r>
            <a:r>
              <a:rPr lang="en-GB" dirty="0" smtClean="0"/>
              <a:t>posts</a:t>
            </a:r>
          </a:p>
          <a:p>
            <a:endParaRPr lang="en-GB" dirty="0" smtClean="0"/>
          </a:p>
          <a:p>
            <a:r>
              <a:rPr lang="en-GB" dirty="0" smtClean="0"/>
              <a:t>Posts spread </a:t>
            </a:r>
            <a:r>
              <a:rPr lang="en-GB" dirty="0"/>
              <a:t>across the institution (Library, IT,</a:t>
            </a:r>
            <a:br>
              <a:rPr lang="en-GB" dirty="0"/>
            </a:br>
            <a:r>
              <a:rPr lang="en-GB" dirty="0"/>
              <a:t>Research Office</a:t>
            </a:r>
            <a:r>
              <a:rPr lang="en-GB" dirty="0" smtClean="0"/>
              <a:t>).</a:t>
            </a:r>
          </a:p>
          <a:p>
            <a:pPr marL="0" indent="0">
              <a:buNone/>
            </a:pPr>
            <a:endParaRPr lang="en-GB" dirty="0" smtClean="0"/>
          </a:p>
          <a:p>
            <a:endParaRPr lang="en-GB" dirty="0" smtClean="0"/>
          </a:p>
          <a:p>
            <a:pPr marL="0" indent="0">
              <a:buNone/>
            </a:pP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4152473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GB" dirty="0" smtClean="0"/>
              <a:t>Short term opportunities to explore</a:t>
            </a:r>
            <a:endParaRPr lang="en-GB" dirty="0"/>
          </a:p>
        </p:txBody>
      </p:sp>
      <p:sp>
        <p:nvSpPr>
          <p:cNvPr id="3" name="Content Placeholder 2"/>
          <p:cNvSpPr>
            <a:spLocks noGrp="1"/>
          </p:cNvSpPr>
          <p:nvPr>
            <p:ph idx="1"/>
          </p:nvPr>
        </p:nvSpPr>
        <p:spPr>
          <a:xfrm>
            <a:off x="685800" y="1412776"/>
            <a:ext cx="7772400" cy="4464496"/>
          </a:xfrm>
        </p:spPr>
        <p:txBody>
          <a:bodyPr/>
          <a:lstStyle/>
          <a:p>
            <a:r>
              <a:rPr lang="en-GB" dirty="0" smtClean="0"/>
              <a:t>Reduce burden by blending general training from external providers (DCC, UK Data Service, FOSTER) with locale-specific information</a:t>
            </a:r>
          </a:p>
          <a:p>
            <a:endParaRPr lang="en-GB" dirty="0" smtClean="0"/>
          </a:p>
          <a:p>
            <a:r>
              <a:rPr lang="en-GB" dirty="0" smtClean="0"/>
              <a:t>Explore partnerships with European Research Infrastructures (e.g., ERICS) in developing discipline specific and infrastructure specific training</a:t>
            </a:r>
          </a:p>
          <a:p>
            <a:endParaRPr lang="en-GB" dirty="0" smtClean="0"/>
          </a:p>
          <a:p>
            <a:r>
              <a:rPr lang="en-GB" dirty="0" smtClean="0"/>
              <a:t>Buddying those just getting started with more mature institutions </a:t>
            </a:r>
            <a:endParaRPr lang="en-GB" dirty="0"/>
          </a:p>
        </p:txBody>
      </p:sp>
    </p:spTree>
    <p:extLst>
      <p:ext uri="{BB962C8B-B14F-4D97-AF65-F5344CB8AC3E}">
        <p14:creationId xmlns:p14="http://schemas.microsoft.com/office/powerpoint/2010/main" val="3189672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097159"/>
          <p:cNvPicPr>
            <a:picLocks/>
          </p:cNvPicPr>
          <p:nvPr/>
        </p:nvPicPr>
        <p:blipFill>
          <a:blip r:embed="rId3"/>
          <a:srcRect/>
          <a:stretch>
            <a:fillRect/>
          </a:stretch>
        </p:blipFill>
        <p:spPr>
          <a:xfrm>
            <a:off x="971550" y="1628775"/>
            <a:ext cx="6837362" cy="5218112"/>
          </a:xfrm>
          <a:prstGeom prst="rect">
            <a:avLst/>
          </a:prstGeom>
          <a:noFill/>
          <a:ln w="9525" cap="flat" cmpd="sng">
            <a:solidFill>
              <a:srgbClr val="000000">
                <a:alpha val="100000"/>
              </a:srgbClr>
            </a:solidFill>
            <a:prstDash val="solid"/>
            <a:miter/>
          </a:ln>
        </p:spPr>
      </p:pic>
      <p:sp>
        <p:nvSpPr>
          <p:cNvPr id="1048619" name="Title 1048618"/>
          <p:cNvSpPr>
            <a:spLocks noGrp="1"/>
          </p:cNvSpPr>
          <p:nvPr>
            <p:ph type="title"/>
          </p:nvPr>
        </p:nvSpPr>
        <p:spPr>
          <a:xfrm>
            <a:off x="19050" y="476250"/>
            <a:ext cx="9144000" cy="649287"/>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baseline="0">
                <a:solidFill>
                  <a:srgbClr val="000000"/>
                </a:solidFill>
                <a:latin typeface="Calibri" pitchFamily="34" charset="0"/>
                <a:ea typeface="宋体" charset="0"/>
                <a:sym typeface="Arial" charset="0"/>
              </a:rPr>
              <a:t>Digital Curation Centre (DCC)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648072"/>
          </a:xfrm>
        </p:spPr>
        <p:txBody>
          <a:bodyPr/>
          <a:lstStyle/>
          <a:p>
            <a:r>
              <a:rPr lang="en-GB" dirty="0" smtClean="0"/>
              <a:t>Longer term: define how to measure success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327407"/>
            <a:ext cx="4123461" cy="2982809"/>
          </a:xfrm>
          <a:ln>
            <a:solidFill>
              <a:schemeClr val="tx1"/>
            </a:solidFill>
          </a:ln>
        </p:spPr>
      </p:pic>
      <p:sp>
        <p:nvSpPr>
          <p:cNvPr id="5" name="Rectangle 4"/>
          <p:cNvSpPr/>
          <p:nvPr/>
        </p:nvSpPr>
        <p:spPr>
          <a:xfrm>
            <a:off x="1043608" y="4322792"/>
            <a:ext cx="4896544" cy="276999"/>
          </a:xfrm>
          <a:prstGeom prst="rect">
            <a:avLst/>
          </a:prstGeom>
        </p:spPr>
        <p:txBody>
          <a:bodyPr wrap="square">
            <a:spAutoFit/>
          </a:bodyPr>
          <a:lstStyle/>
          <a:p>
            <a:r>
              <a:rPr lang="en-GB" sz="1200" dirty="0">
                <a:hlinkClick r:id="rId4"/>
              </a:rPr>
              <a:t>http://</a:t>
            </a:r>
            <a:r>
              <a:rPr lang="en-GB" sz="1200" dirty="0" err="1" smtClean="0">
                <a:hlinkClick r:id="rId4"/>
              </a:rPr>
              <a:t>www.dcc.ac.uk</a:t>
            </a:r>
            <a:r>
              <a:rPr lang="en-GB" sz="1200" dirty="0" smtClean="0">
                <a:hlinkClick r:id="rId4"/>
              </a:rPr>
              <a:t>/resources/how-guides/track-data-impact-metrics</a:t>
            </a:r>
            <a:r>
              <a:rPr lang="en-GB" sz="1200" dirty="0" smtClean="0"/>
              <a:t> </a:t>
            </a:r>
            <a:endParaRPr lang="en-GB" sz="1200" dirty="0"/>
          </a:p>
        </p:txBody>
      </p:sp>
      <p:sp>
        <p:nvSpPr>
          <p:cNvPr id="7" name="TextBox 6"/>
          <p:cNvSpPr txBox="1"/>
          <p:nvPr/>
        </p:nvSpPr>
        <p:spPr>
          <a:xfrm>
            <a:off x="605459" y="5445224"/>
            <a:ext cx="8571578" cy="646331"/>
          </a:xfrm>
          <a:prstGeom prst="rect">
            <a:avLst/>
          </a:prstGeom>
          <a:noFill/>
        </p:spPr>
        <p:txBody>
          <a:bodyPr wrap="none" rtlCol="0">
            <a:spAutoFit/>
          </a:bodyPr>
          <a:lstStyle/>
          <a:p>
            <a:pPr algn="ctr"/>
            <a:r>
              <a:rPr lang="en-GB" sz="3600" dirty="0" smtClean="0">
                <a:solidFill>
                  <a:schemeClr val="accent6"/>
                </a:solidFill>
              </a:rPr>
              <a:t>How can we assess impact our training? </a:t>
            </a:r>
            <a:endParaRPr lang="en-GB" sz="3600" dirty="0">
              <a:solidFill>
                <a:schemeClr val="accent6"/>
              </a:solidFill>
            </a:endParaRPr>
          </a:p>
        </p:txBody>
      </p:sp>
    </p:spTree>
    <p:extLst>
      <p:ext uri="{BB962C8B-B14F-4D97-AF65-F5344CB8AC3E}">
        <p14:creationId xmlns:p14="http://schemas.microsoft.com/office/powerpoint/2010/main" val="284830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648072"/>
          </a:xfrm>
        </p:spPr>
        <p:txBody>
          <a:bodyPr/>
          <a:lstStyle/>
          <a:p>
            <a:r>
              <a:rPr lang="en-GB" dirty="0" smtClean="0"/>
              <a:t>Benefits in </a:t>
            </a:r>
            <a:endParaRPr lang="en-GB" dirty="0"/>
          </a:p>
        </p:txBody>
      </p:sp>
      <p:sp>
        <p:nvSpPr>
          <p:cNvPr id="3" name="Content Placeholder 2"/>
          <p:cNvSpPr>
            <a:spLocks noGrp="1"/>
          </p:cNvSpPr>
          <p:nvPr>
            <p:ph idx="1"/>
          </p:nvPr>
        </p:nvSpPr>
        <p:spPr>
          <a:xfrm>
            <a:off x="685800" y="1484784"/>
            <a:ext cx="7772400" cy="4032448"/>
          </a:xfrm>
        </p:spPr>
        <p:txBody>
          <a:bodyPr/>
          <a:lstStyle/>
          <a:p>
            <a:r>
              <a:rPr lang="en-GB" dirty="0"/>
              <a:t>Compliance with external funding bodies </a:t>
            </a:r>
            <a:r>
              <a:rPr lang="en-GB" dirty="0" smtClean="0"/>
              <a:t>mandates but also…</a:t>
            </a:r>
            <a:endParaRPr lang="en-GB" dirty="0"/>
          </a:p>
          <a:p>
            <a:r>
              <a:rPr lang="en-GB" dirty="0"/>
              <a:t>Systems and support that are utilised and relevant to researchers’ needs</a:t>
            </a:r>
          </a:p>
          <a:p>
            <a:r>
              <a:rPr lang="en-GB" dirty="0" smtClean="0"/>
              <a:t>Better and more </a:t>
            </a:r>
            <a:r>
              <a:rPr lang="en-GB" dirty="0"/>
              <a:t>reproducible research</a:t>
            </a:r>
          </a:p>
          <a:p>
            <a:r>
              <a:rPr lang="en-GB" dirty="0"/>
              <a:t>More visible research outputs and increased impact</a:t>
            </a:r>
          </a:p>
          <a:p>
            <a:r>
              <a:rPr lang="en-GB" dirty="0"/>
              <a:t>Easier reporting through more joined up systems and processes</a:t>
            </a:r>
          </a:p>
          <a:p>
            <a:endParaRPr lang="en-GB" dirty="0"/>
          </a:p>
        </p:txBody>
      </p:sp>
    </p:spTree>
    <p:extLst>
      <p:ext uri="{BB962C8B-B14F-4D97-AF65-F5344CB8AC3E}">
        <p14:creationId xmlns:p14="http://schemas.microsoft.com/office/powerpoint/2010/main" val="3450517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Rectangle 2"/>
          <p:cNvSpPr/>
          <p:nvPr/>
        </p:nvSpPr>
        <p:spPr>
          <a:xfrm>
            <a:off x="899592" y="1628775"/>
            <a:ext cx="7704856" cy="3046988"/>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4800" dirty="0" smtClean="0">
                <a:solidFill>
                  <a:srgbClr val="FFFFFF"/>
                </a:solidFill>
              </a:rPr>
              <a:t>Relationship between RDM and research information </a:t>
            </a:r>
          </a:p>
          <a:p>
            <a:pPr marL="0" lvl="0" indent="0" algn="ctr" fontAlgn="base" latinLnBrk="1">
              <a:lnSpc>
                <a:spcPct val="100000"/>
              </a:lnSpc>
              <a:spcBef>
                <a:spcPct val="0"/>
              </a:spcBef>
              <a:spcAft>
                <a:spcPct val="0"/>
              </a:spcAft>
              <a:buSzPct val="100000"/>
              <a:buFontTx/>
              <a:buNone/>
            </a:pPr>
            <a:r>
              <a:rPr lang="en-US" altLang="en-US" sz="4800" dirty="0" smtClean="0">
                <a:solidFill>
                  <a:srgbClr val="FFFFFF"/>
                </a:solidFill>
              </a:rPr>
              <a:t>management systems and </a:t>
            </a:r>
            <a:r>
              <a:rPr lang="en-US" altLang="en-US" sz="4800" dirty="0" smtClean="0">
                <a:solidFill>
                  <a:srgbClr val="FFFFFF"/>
                </a:solidFill>
                <a:latin typeface="Arial" charset="0"/>
                <a:ea typeface="Arial" charset="0"/>
                <a:sym typeface="Arial" charset="0"/>
              </a:rPr>
              <a:t>workflows</a:t>
            </a:r>
            <a:r>
              <a:rPr lang="en-US" altLang="en-US" sz="4800" baseline="0" dirty="0" smtClean="0">
                <a:solidFill>
                  <a:srgbClr val="FFFFFF"/>
                </a:solidFill>
                <a:latin typeface="Arial" charset="0"/>
                <a:ea typeface="Arial" charset="0"/>
                <a:sym typeface="Arial" charset="0"/>
              </a:rPr>
              <a:t> </a:t>
            </a:r>
            <a:endParaRPr lang="en-US" altLang="en-US" sz="4800" baseline="0" dirty="0">
              <a:solidFill>
                <a:srgbClr val="FFFFFF"/>
              </a:solidFill>
              <a:latin typeface="Arial" charset="0"/>
              <a:ea typeface="Arial" charset="0"/>
              <a:sym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idx="4294967295"/>
          </p:nvPr>
        </p:nvSpPr>
        <p:spPr>
          <a:xfrm>
            <a:off x="-20637" y="-160337"/>
            <a:ext cx="9147175" cy="11525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GB" altLang="zh-CN" sz="3200" b="1" baseline="0" dirty="0" smtClean="0">
                <a:solidFill>
                  <a:srgbClr val="000000"/>
                </a:solidFill>
                <a:latin typeface="Calibri" pitchFamily="34" charset="0"/>
                <a:ea typeface="宋体" charset="0"/>
                <a:sym typeface="Arial" charset="0"/>
              </a:rPr>
              <a:t>Developing a data management plan</a:t>
            </a:r>
            <a:r>
              <a:rPr lang="en-GB" altLang="zh-CN" sz="3200" b="1" dirty="0" smtClean="0">
                <a:solidFill>
                  <a:srgbClr val="000000"/>
                </a:solidFill>
                <a:latin typeface="Calibri" pitchFamily="34" charset="0"/>
                <a:ea typeface="宋体" charset="0"/>
                <a:sym typeface="Arial" charset="0"/>
              </a:rPr>
              <a:t> (DMP)</a:t>
            </a:r>
            <a:endParaRPr lang="zh-CN" altLang="en-US" sz="3200" b="1" baseline="0" dirty="0">
              <a:solidFill>
                <a:srgbClr val="000000"/>
              </a:solidFill>
              <a:latin typeface="Calibri" pitchFamily="34" charset="0"/>
              <a:ea typeface="宋体" charset="0"/>
              <a:sym typeface="Arial" charset="0"/>
            </a:endParaRPr>
          </a:p>
        </p:txBody>
      </p:sp>
      <p:sp>
        <p:nvSpPr>
          <p:cNvPr id="1048639" name="Rectangle 1048638"/>
          <p:cNvSpPr/>
          <p:nvPr/>
        </p:nvSpPr>
        <p:spPr>
          <a:xfrm>
            <a:off x="-180975" y="558800"/>
            <a:ext cx="9144000" cy="417671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914400" lvl="1" indent="-548640" algn="l" fontAlgn="base" latinLnBrk="1">
              <a:lnSpc>
                <a:spcPct val="85000"/>
              </a:lnSpc>
              <a:spcBef>
                <a:spcPts val="600"/>
              </a:spcBef>
              <a:spcAft>
                <a:spcPts val="600"/>
              </a:spcAft>
              <a:buClr>
                <a:srgbClr val="FF6600"/>
              </a:buClr>
              <a:buSzPct val="100000"/>
              <a:buFontTx/>
              <a:buNone/>
            </a:pPr>
            <a:endParaRPr lang="en-US" altLang="en-US" sz="600" baseline="0">
              <a:solidFill>
                <a:srgbClr val="000000"/>
              </a:solidFill>
              <a:latin typeface="Arial" charset="0"/>
              <a:ea typeface="Arial" charset="0"/>
              <a:sym typeface="Arial" charset="0"/>
            </a:endParaRP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a:solidFill>
                  <a:srgbClr val="000000"/>
                </a:solidFill>
                <a:latin typeface="Arial" charset="0"/>
                <a:ea typeface="Arial" charset="0"/>
                <a:sym typeface="Arial" charset="0"/>
              </a:rPr>
              <a:t>What data will be created (format, types, volume...)</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a:solidFill>
                  <a:srgbClr val="000000"/>
                </a:solidFill>
                <a:latin typeface="Arial" charset="0"/>
                <a:ea typeface="Arial" charset="0"/>
                <a:sym typeface="Arial" charset="0"/>
              </a:rPr>
              <a:t>Standards and methodologies to be used (incl. metadata)</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a:solidFill>
                  <a:srgbClr val="000000"/>
                </a:solidFill>
                <a:latin typeface="Arial" charset="0"/>
                <a:ea typeface="Arial" charset="0"/>
                <a:sym typeface="Arial" charset="0"/>
              </a:rPr>
              <a:t>How ethics and Intellectual Property will be addressed</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a:solidFill>
                  <a:srgbClr val="000000"/>
                </a:solidFill>
                <a:latin typeface="Arial" charset="0"/>
                <a:ea typeface="Arial" charset="0"/>
                <a:sym typeface="Arial" charset="0"/>
              </a:rPr>
              <a:t>Plans for data sharing and access </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a:solidFill>
                  <a:srgbClr val="000000"/>
                </a:solidFill>
                <a:latin typeface="Arial" charset="0"/>
                <a:ea typeface="Arial" charset="0"/>
                <a:sym typeface="Arial" charset="0"/>
              </a:rPr>
              <a:t>Strategy for long-term preservation</a:t>
            </a:r>
          </a:p>
        </p:txBody>
      </p:sp>
      <p:sp>
        <p:nvSpPr>
          <p:cNvPr id="1048640" name="Freeform 1048639"/>
          <p:cNvSpPr/>
          <p:nvPr/>
        </p:nvSpPr>
        <p:spPr>
          <a:xfrm>
            <a:off x="6421437" y="4083050"/>
            <a:ext cx="2211387" cy="2212975"/>
          </a:xfrm>
          <a:custGeom>
            <a:avLst/>
            <a:gdLst/>
            <a:ahLst/>
            <a:cxnLst/>
            <a:rect l="0" t="0" r="0" b="0"/>
            <a:pathLst>
              <a:path w="2211387" h="2212975">
                <a:moveTo>
                  <a:pt x="1342791" y="90133"/>
                </a:moveTo>
                <a:cubicBezTo>
                  <a:pt x="1832720" y="204599"/>
                  <a:pt x="2171152" y="652786"/>
                  <a:pt x="2147423" y="1155712"/>
                </a:cubicBezTo>
                <a:cubicBezTo>
                  <a:pt x="2123692" y="1658693"/>
                  <a:pt x="1744490" y="2073000"/>
                  <a:pt x="1245900" y="2140696"/>
                </a:cubicBezTo>
                <a:cubicBezTo>
                  <a:pt x="747157" y="2208413"/>
                  <a:pt x="271245" y="1909992"/>
                  <a:pt x="114599" y="1431313"/>
                </a:cubicBezTo>
                <a:cubicBezTo>
                  <a:pt x="-41940" y="952960"/>
                  <a:pt x="164984" y="430944"/>
                  <a:pt x="606623" y="190067"/>
                </a:cubicBezTo>
                <a:lnTo>
                  <a:pt x="581518" y="132753"/>
                </a:lnTo>
                <a:lnTo>
                  <a:pt x="710408" y="204018"/>
                </a:lnTo>
                <a:lnTo>
                  <a:pt x="678705" y="354637"/>
                </a:lnTo>
                <a:lnTo>
                  <a:pt x="653612" y="297350"/>
                </a:lnTo>
                <a:cubicBezTo>
                  <a:pt x="264561" y="515093"/>
                  <a:pt x="85642" y="979300"/>
                  <a:pt x="227796" y="1402136"/>
                </a:cubicBezTo>
                <a:cubicBezTo>
                  <a:pt x="370061" y="1825304"/>
                  <a:pt x="793490" y="2086866"/>
                  <a:pt x="1235206" y="2024437"/>
                </a:cubicBezTo>
                <a:cubicBezTo>
                  <a:pt x="1676764" y="1962031"/>
                  <a:pt x="2011214" y="1593581"/>
                  <a:pt x="2031039" y="1147702"/>
                </a:cubicBezTo>
                <a:cubicBezTo>
                  <a:pt x="2050862" y="701874"/>
                  <a:pt x="1750503" y="305179"/>
                  <a:pt x="1316295" y="203712"/>
                </a:cubicBezTo>
                <a:lnTo>
                  <a:pt x="1342791" y="90133"/>
                </a:lnTo>
              </a:path>
            </a:pathLst>
          </a:custGeom>
          <a:solidFill>
            <a:srgbClr val="D0D8E8">
              <a:alpha val="100000"/>
            </a:srgbClr>
          </a:solidFill>
          <a:ln>
            <a:noFill/>
          </a:ln>
        </p:spPr>
      </p:sp>
      <p:grpSp>
        <p:nvGrpSpPr>
          <p:cNvPr id="63" name="Group 62"/>
          <p:cNvGrpSpPr/>
          <p:nvPr/>
        </p:nvGrpSpPr>
        <p:grpSpPr>
          <a:xfrm>
            <a:off x="7164387" y="4090987"/>
            <a:ext cx="725487" cy="361950"/>
            <a:chOff x="775743" y="1072"/>
            <a:chExt cx="725213" cy="362606"/>
          </a:xfrm>
        </p:grpSpPr>
        <p:sp>
          <p:nvSpPr>
            <p:cNvPr id="1048641" name="Rounded Rectangle 1048640"/>
            <p:cNvSpPr/>
            <p:nvPr/>
          </p:nvSpPr>
          <p:spPr>
            <a:xfrm>
              <a:off x="775743" y="1072"/>
              <a:ext cx="725213" cy="362606"/>
            </a:xfrm>
            <a:prstGeom prst="roundRect">
              <a:avLst/>
            </a:prstGeom>
            <a:solidFill>
              <a:srgbClr val="4F81BD"/>
            </a:solidFill>
            <a:ln w="25400" cap="flat" cmpd="sng">
              <a:solidFill>
                <a:srgbClr val="FFFFFF">
                  <a:alpha val="100000"/>
                </a:srgbClr>
              </a:solidFill>
              <a:prstDash val="solid"/>
              <a:miter/>
            </a:ln>
          </p:spPr>
        </p:sp>
        <p:sp>
          <p:nvSpPr>
            <p:cNvPr id="1048642" name="Rectangle 1048641"/>
            <p:cNvSpPr/>
            <p:nvPr/>
          </p:nvSpPr>
          <p:spPr>
            <a:xfrm>
              <a:off x="793198" y="18566"/>
              <a:ext cx="690302"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Create</a:t>
              </a:r>
            </a:p>
          </p:txBody>
        </p:sp>
      </p:grpSp>
      <p:grpSp>
        <p:nvGrpSpPr>
          <p:cNvPr id="64" name="Group 63"/>
          <p:cNvGrpSpPr/>
          <p:nvPr/>
        </p:nvGrpSpPr>
        <p:grpSpPr>
          <a:xfrm>
            <a:off x="7943850" y="4538662"/>
            <a:ext cx="725487" cy="363537"/>
            <a:chOff x="1555366" y="450077"/>
            <a:chExt cx="725213" cy="362606"/>
          </a:xfrm>
        </p:grpSpPr>
        <p:sp>
          <p:nvSpPr>
            <p:cNvPr id="1048643" name="Rounded Rectangle 1048642"/>
            <p:cNvSpPr/>
            <p:nvPr/>
          </p:nvSpPr>
          <p:spPr>
            <a:xfrm>
              <a:off x="1555366" y="450077"/>
              <a:ext cx="725213" cy="362606"/>
            </a:xfrm>
            <a:prstGeom prst="roundRect">
              <a:avLst/>
            </a:prstGeom>
            <a:solidFill>
              <a:srgbClr val="4F81BD"/>
            </a:solidFill>
            <a:ln w="25400" cap="flat" cmpd="sng">
              <a:solidFill>
                <a:srgbClr val="FFFFFF">
                  <a:alpha val="100000"/>
                </a:srgbClr>
              </a:solidFill>
              <a:prstDash val="solid"/>
              <a:miter/>
            </a:ln>
          </p:spPr>
        </p:sp>
        <p:sp>
          <p:nvSpPr>
            <p:cNvPr id="1048644" name="Rectangle 1048643"/>
            <p:cNvSpPr/>
            <p:nvPr/>
          </p:nvSpPr>
          <p:spPr>
            <a:xfrm>
              <a:off x="1572822" y="467494"/>
              <a:ext cx="690300"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Document</a:t>
              </a:r>
            </a:p>
          </p:txBody>
        </p:sp>
      </p:grpSp>
      <p:grpSp>
        <p:nvGrpSpPr>
          <p:cNvPr id="65" name="Group 64"/>
          <p:cNvGrpSpPr/>
          <p:nvPr/>
        </p:nvGrpSpPr>
        <p:grpSpPr>
          <a:xfrm>
            <a:off x="7943850" y="5437187"/>
            <a:ext cx="725487" cy="361950"/>
            <a:chOff x="1555366" y="1347555"/>
            <a:chExt cx="725213" cy="362606"/>
          </a:xfrm>
        </p:grpSpPr>
        <p:sp>
          <p:nvSpPr>
            <p:cNvPr id="1048645" name="Rounded Rectangle 1048644"/>
            <p:cNvSpPr/>
            <p:nvPr/>
          </p:nvSpPr>
          <p:spPr>
            <a:xfrm>
              <a:off x="1555366" y="1347555"/>
              <a:ext cx="725213" cy="362606"/>
            </a:xfrm>
            <a:prstGeom prst="roundRect">
              <a:avLst/>
            </a:prstGeom>
            <a:solidFill>
              <a:srgbClr val="4F81BD"/>
            </a:solidFill>
            <a:ln w="25400" cap="flat" cmpd="sng">
              <a:solidFill>
                <a:srgbClr val="FFFFFF">
                  <a:alpha val="100000"/>
                </a:srgbClr>
              </a:solidFill>
              <a:prstDash val="solid"/>
              <a:miter/>
            </a:ln>
          </p:spPr>
        </p:sp>
        <p:sp>
          <p:nvSpPr>
            <p:cNvPr id="1048646" name="Rectangle 1048645"/>
            <p:cNvSpPr/>
            <p:nvPr/>
          </p:nvSpPr>
          <p:spPr>
            <a:xfrm>
              <a:off x="1572822" y="1365049"/>
              <a:ext cx="690300"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Use</a:t>
              </a:r>
            </a:p>
          </p:txBody>
        </p:sp>
      </p:grpSp>
      <p:grpSp>
        <p:nvGrpSpPr>
          <p:cNvPr id="66" name="Group 65"/>
          <p:cNvGrpSpPr/>
          <p:nvPr/>
        </p:nvGrpSpPr>
        <p:grpSpPr>
          <a:xfrm>
            <a:off x="7165975" y="5884862"/>
            <a:ext cx="725487" cy="363537"/>
            <a:chOff x="778128" y="1796294"/>
            <a:chExt cx="725213" cy="362606"/>
          </a:xfrm>
        </p:grpSpPr>
        <p:sp>
          <p:nvSpPr>
            <p:cNvPr id="1048647" name="Rounded Rectangle 1048646"/>
            <p:cNvSpPr/>
            <p:nvPr/>
          </p:nvSpPr>
          <p:spPr>
            <a:xfrm>
              <a:off x="778128" y="1796294"/>
              <a:ext cx="725213" cy="362606"/>
            </a:xfrm>
            <a:prstGeom prst="roundRect">
              <a:avLst/>
            </a:prstGeom>
            <a:solidFill>
              <a:srgbClr val="4F81BD"/>
            </a:solidFill>
            <a:ln w="25400" cap="flat" cmpd="sng">
              <a:solidFill>
                <a:srgbClr val="FFFFFF">
                  <a:alpha val="100000"/>
                </a:srgbClr>
              </a:solidFill>
              <a:prstDash val="solid"/>
              <a:miter/>
            </a:ln>
          </p:spPr>
        </p:sp>
        <p:sp>
          <p:nvSpPr>
            <p:cNvPr id="1048648" name="Rectangle 1048647"/>
            <p:cNvSpPr/>
            <p:nvPr/>
          </p:nvSpPr>
          <p:spPr>
            <a:xfrm>
              <a:off x="795584" y="1813711"/>
              <a:ext cx="690300"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Store</a:t>
              </a:r>
            </a:p>
          </p:txBody>
        </p:sp>
      </p:grpSp>
      <p:grpSp>
        <p:nvGrpSpPr>
          <p:cNvPr id="67" name="Group 66"/>
          <p:cNvGrpSpPr/>
          <p:nvPr/>
        </p:nvGrpSpPr>
        <p:grpSpPr>
          <a:xfrm>
            <a:off x="6389687" y="5437187"/>
            <a:ext cx="725487" cy="361950"/>
            <a:chOff x="890" y="1347555"/>
            <a:chExt cx="725213" cy="362606"/>
          </a:xfrm>
        </p:grpSpPr>
        <p:sp>
          <p:nvSpPr>
            <p:cNvPr id="1048649" name="Rounded Rectangle 1048648"/>
            <p:cNvSpPr/>
            <p:nvPr/>
          </p:nvSpPr>
          <p:spPr>
            <a:xfrm>
              <a:off x="890" y="1347555"/>
              <a:ext cx="725213" cy="362606"/>
            </a:xfrm>
            <a:prstGeom prst="roundRect">
              <a:avLst/>
            </a:prstGeom>
            <a:solidFill>
              <a:srgbClr val="4F81BD"/>
            </a:solidFill>
            <a:ln w="25400" cap="flat" cmpd="sng">
              <a:solidFill>
                <a:srgbClr val="FFFFFF">
                  <a:alpha val="100000"/>
                </a:srgbClr>
              </a:solidFill>
              <a:prstDash val="solid"/>
              <a:miter/>
            </a:ln>
          </p:spPr>
        </p:sp>
        <p:sp>
          <p:nvSpPr>
            <p:cNvPr id="1048650" name="Rectangle 1048649"/>
            <p:cNvSpPr/>
            <p:nvPr/>
          </p:nvSpPr>
          <p:spPr>
            <a:xfrm>
              <a:off x="18345" y="1365049"/>
              <a:ext cx="690302"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Share</a:t>
              </a:r>
            </a:p>
          </p:txBody>
        </p:sp>
      </p:grpSp>
      <p:grpSp>
        <p:nvGrpSpPr>
          <p:cNvPr id="68" name="Group 67"/>
          <p:cNvGrpSpPr/>
          <p:nvPr/>
        </p:nvGrpSpPr>
        <p:grpSpPr>
          <a:xfrm>
            <a:off x="6389687" y="4538662"/>
            <a:ext cx="725487" cy="363537"/>
            <a:chOff x="890" y="450077"/>
            <a:chExt cx="725213" cy="362606"/>
          </a:xfrm>
        </p:grpSpPr>
        <p:sp>
          <p:nvSpPr>
            <p:cNvPr id="1048651" name="Rounded Rectangle 1048650"/>
            <p:cNvSpPr/>
            <p:nvPr/>
          </p:nvSpPr>
          <p:spPr>
            <a:xfrm>
              <a:off x="890" y="450077"/>
              <a:ext cx="725213" cy="362606"/>
            </a:xfrm>
            <a:prstGeom prst="roundRect">
              <a:avLst/>
            </a:prstGeom>
            <a:solidFill>
              <a:srgbClr val="4F81BD"/>
            </a:solidFill>
            <a:ln w="25400" cap="flat" cmpd="sng">
              <a:solidFill>
                <a:srgbClr val="FFFFFF">
                  <a:alpha val="100000"/>
                </a:srgbClr>
              </a:solidFill>
              <a:prstDash val="solid"/>
              <a:miter/>
            </a:ln>
          </p:spPr>
        </p:sp>
        <p:sp>
          <p:nvSpPr>
            <p:cNvPr id="1048652" name="Rectangle 1048651"/>
            <p:cNvSpPr/>
            <p:nvPr/>
          </p:nvSpPr>
          <p:spPr>
            <a:xfrm>
              <a:off x="18345" y="467494"/>
              <a:ext cx="690302"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Preserve</a:t>
              </a:r>
            </a:p>
          </p:txBody>
        </p:sp>
      </p:grpSp>
      <p:sp>
        <p:nvSpPr>
          <p:cNvPr id="1048653" name="Rectangle 1048652"/>
          <p:cNvSpPr/>
          <p:nvPr/>
        </p:nvSpPr>
        <p:spPr>
          <a:xfrm>
            <a:off x="179512" y="5219698"/>
            <a:ext cx="5742062" cy="646331"/>
          </a:xfrm>
          <a:prstGeom prst="rect">
            <a:avLst/>
          </a:prstGeom>
          <a:noFill/>
          <a:ln w="9525" cap="flat" cmpd="sng">
            <a:solidFill>
              <a:srgbClr val="000000">
                <a:alpha val="100000"/>
              </a:srgbClr>
            </a:solidFill>
            <a:prstDash val="solid"/>
            <a:miter/>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3600" b="1" i="1" baseline="0" dirty="0">
                <a:solidFill>
                  <a:srgbClr val="FF0000"/>
                </a:solidFill>
                <a:latin typeface="Arial" charset="0"/>
                <a:ea typeface="Arial" charset="0"/>
                <a:sym typeface="Arial" charset="0"/>
              </a:rPr>
              <a:t>A DMP is a plan to </a:t>
            </a:r>
            <a:r>
              <a:rPr lang="en-US" altLang="en-US" sz="3600" b="1" i="1" baseline="0" dirty="0" smtClean="0">
                <a:solidFill>
                  <a:srgbClr val="FF0000"/>
                </a:solidFill>
                <a:latin typeface="Arial" charset="0"/>
                <a:ea typeface="Arial" charset="0"/>
                <a:sym typeface="Arial" charset="0"/>
              </a:rPr>
              <a:t>share!</a:t>
            </a:r>
            <a:endParaRPr lang="en-US" altLang="en-US" sz="3600" b="1" i="1" baseline="0" dirty="0">
              <a:solidFill>
                <a:srgbClr val="FF0000"/>
              </a:solidFill>
              <a:latin typeface="Arial" charset="0"/>
              <a:ea typeface="Arial" charset="0"/>
              <a:sym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048655"/>
          <p:cNvSpPr>
            <a:spLocks noGrp="1"/>
          </p:cNvSpPr>
          <p:nvPr>
            <p:ph type="title"/>
          </p:nvPr>
        </p:nvSpPr>
        <p:spPr>
          <a:xfrm>
            <a:off x="395287" y="-350837"/>
            <a:ext cx="8351837" cy="24479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GB" altLang="zh-CN" sz="3200" b="1" baseline="0" dirty="0" smtClean="0">
                <a:solidFill>
                  <a:srgbClr val="000000"/>
                </a:solidFill>
                <a:latin typeface="Calibri" pitchFamily="34" charset="0"/>
                <a:ea typeface="宋体" charset="0"/>
                <a:sym typeface="Arial" charset="0"/>
              </a:rPr>
              <a:t>Ethics approval process: </a:t>
            </a:r>
            <a:br>
              <a:rPr lang="en-GB" altLang="zh-CN" sz="3200" b="1" baseline="0" dirty="0" smtClean="0">
                <a:solidFill>
                  <a:srgbClr val="000000"/>
                </a:solidFill>
                <a:latin typeface="Calibri" pitchFamily="34" charset="0"/>
                <a:ea typeface="宋体" charset="0"/>
                <a:sym typeface="Arial" charset="0"/>
              </a:rPr>
            </a:br>
            <a:r>
              <a:rPr lang="zh-CN" altLang="en-US" sz="3200" b="1" baseline="0" dirty="0" smtClean="0">
                <a:solidFill>
                  <a:srgbClr val="000000"/>
                </a:solidFill>
                <a:latin typeface="Calibri" pitchFamily="34" charset="0"/>
                <a:ea typeface="宋体" charset="0"/>
                <a:sym typeface="Arial" charset="0"/>
              </a:rPr>
              <a:t>Who decid</a:t>
            </a:r>
            <a:r>
              <a:rPr lang="en-GB" altLang="zh-CN" sz="3200" b="1" baseline="0" dirty="0" err="1" smtClean="0">
                <a:solidFill>
                  <a:srgbClr val="000000"/>
                </a:solidFill>
                <a:latin typeface="Calibri" pitchFamily="34" charset="0"/>
                <a:ea typeface="宋体" charset="0"/>
                <a:sym typeface="Arial" charset="0"/>
              </a:rPr>
              <a:t>es</a:t>
            </a:r>
            <a:r>
              <a:rPr lang="zh-CN" altLang="en-US" sz="3200" b="1" baseline="0" dirty="0" smtClean="0">
                <a:solidFill>
                  <a:srgbClr val="000000"/>
                </a:solidFill>
                <a:latin typeface="Calibri" pitchFamily="34" charset="0"/>
                <a:ea typeface="宋体" charset="0"/>
                <a:sym typeface="Arial" charset="0"/>
              </a:rPr>
              <a:t> </a:t>
            </a:r>
            <a:r>
              <a:rPr lang="zh-CN" altLang="en-US" sz="3200" b="1" baseline="0" dirty="0">
                <a:solidFill>
                  <a:srgbClr val="000000"/>
                </a:solidFill>
                <a:latin typeface="Calibri" pitchFamily="34" charset="0"/>
                <a:ea typeface="宋体" charset="0"/>
                <a:sym typeface="Arial" charset="0"/>
              </a:rPr>
              <a:t>what </a:t>
            </a:r>
            <a:r>
              <a:rPr lang="zh-CN" altLang="en-US" sz="3200" b="1" baseline="0" dirty="0" smtClean="0">
                <a:solidFill>
                  <a:srgbClr val="000000"/>
                </a:solidFill>
                <a:latin typeface="Calibri" pitchFamily="34" charset="0"/>
                <a:ea typeface="宋体" charset="0"/>
                <a:sym typeface="Arial" charset="0"/>
              </a:rPr>
              <a:t>data </a:t>
            </a:r>
            <a:r>
              <a:rPr lang="zh-CN" altLang="en-US" sz="3200" b="1" baseline="0" dirty="0">
                <a:solidFill>
                  <a:srgbClr val="000000"/>
                </a:solidFill>
                <a:latin typeface="Calibri" pitchFamily="34" charset="0"/>
                <a:ea typeface="宋体" charset="0"/>
                <a:sym typeface="Arial" charset="0"/>
              </a:rPr>
              <a:t>can be shared? </a:t>
            </a:r>
          </a:p>
        </p:txBody>
      </p:sp>
      <p:sp>
        <p:nvSpPr>
          <p:cNvPr id="1048657" name="Content Placeholder 1048656"/>
          <p:cNvSpPr>
            <a:spLocks noGrp="1"/>
          </p:cNvSpPr>
          <p:nvPr>
            <p:ph idx="1"/>
          </p:nvPr>
        </p:nvSpPr>
        <p:spPr>
          <a:xfrm>
            <a:off x="128587" y="1741487"/>
            <a:ext cx="6926262" cy="327977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742950" lvl="1" indent="-285750" algn="l" fontAlgn="base">
              <a:lnSpc>
                <a:spcPct val="100000"/>
              </a:lnSpc>
              <a:spcBef>
                <a:spcPct val="20000"/>
              </a:spcBef>
              <a:spcAft>
                <a:spcPct val="0"/>
              </a:spcAft>
              <a:buClr>
                <a:srgbClr val="1F497D"/>
              </a:buClr>
              <a:buSzPct val="100000"/>
              <a:buFont typeface="Arial" charset="0"/>
              <a:buChar char="•"/>
            </a:pPr>
            <a:r>
              <a:rPr lang="en-US" altLang="en-US" baseline="0" dirty="0">
                <a:solidFill>
                  <a:srgbClr val="000000"/>
                </a:solidFill>
                <a:latin typeface="Calibri" pitchFamily="34" charset="0"/>
                <a:ea typeface="MS PGothic" pitchFamily="34" charset="-128"/>
                <a:sym typeface="Arial" charset="0"/>
              </a:rPr>
              <a:t>PI/researcher</a:t>
            </a:r>
          </a:p>
          <a:p>
            <a:pPr marL="742950" lvl="1" indent="-285750" algn="l" fontAlgn="base">
              <a:lnSpc>
                <a:spcPct val="200000"/>
              </a:lnSpc>
              <a:spcBef>
                <a:spcPct val="20000"/>
              </a:spcBef>
              <a:spcAft>
                <a:spcPct val="0"/>
              </a:spcAft>
              <a:buClr>
                <a:srgbClr val="1F497D"/>
              </a:buClr>
              <a:buSzPct val="100000"/>
              <a:buFont typeface="Arial" charset="0"/>
              <a:buChar char="•"/>
            </a:pPr>
            <a:r>
              <a:rPr lang="en-US" altLang="en-US" baseline="0" dirty="0">
                <a:solidFill>
                  <a:srgbClr val="000000"/>
                </a:solidFill>
                <a:latin typeface="Calibri" pitchFamily="34" charset="0"/>
                <a:ea typeface="MS PGothic" pitchFamily="34" charset="-128"/>
                <a:sym typeface="Arial" charset="0"/>
              </a:rPr>
              <a:t>Data repository and support staff</a:t>
            </a:r>
          </a:p>
          <a:p>
            <a:pPr marL="342900" lvl="0" indent="-342900" algn="l" fontAlgn="base">
              <a:lnSpc>
                <a:spcPct val="100000"/>
              </a:lnSpc>
              <a:spcBef>
                <a:spcPct val="20000"/>
              </a:spcBef>
              <a:spcAft>
                <a:spcPct val="0"/>
              </a:spcAft>
              <a:buSzPct val="100000"/>
              <a:buFont typeface="Arial" charset="0"/>
              <a:buChar char="•"/>
            </a:pPr>
            <a:endParaRPr lang="zh-CN" altLang="en-US" sz="2800" baseline="0" dirty="0">
              <a:solidFill>
                <a:srgbClr val="000000"/>
              </a:solidFill>
              <a:latin typeface="Calibri" pitchFamily="34" charset="0"/>
              <a:ea typeface="宋体" charset="0"/>
              <a:sym typeface="Arial" charset="0"/>
            </a:endParaRPr>
          </a:p>
        </p:txBody>
      </p:sp>
      <p:sp>
        <p:nvSpPr>
          <p:cNvPr id="1048658" name="Rectangle 1048657"/>
          <p:cNvSpPr/>
          <p:nvPr/>
        </p:nvSpPr>
        <p:spPr>
          <a:xfrm>
            <a:off x="128587" y="3200400"/>
            <a:ext cx="5611812" cy="4557712"/>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457200" lvl="1" indent="0" algn="l" fontAlgn="base" latinLnBrk="1">
              <a:lnSpc>
                <a:spcPct val="200000"/>
              </a:lnSpc>
              <a:spcBef>
                <a:spcPct val="0"/>
              </a:spcBef>
              <a:spcAft>
                <a:spcPct val="0"/>
              </a:spcAft>
              <a:buClr>
                <a:srgbClr val="1F497D"/>
              </a:buClr>
              <a:buFontTx/>
              <a:buChar char="•"/>
            </a:pPr>
            <a:r>
              <a:rPr lang="en-US" altLang="en-US" sz="2800" baseline="0">
                <a:solidFill>
                  <a:srgbClr val="000000"/>
                </a:solidFill>
                <a:latin typeface="Calibri" pitchFamily="34" charset="0"/>
                <a:ea typeface="MS PGothic" pitchFamily="34" charset="-128"/>
                <a:sym typeface="Arial" charset="0"/>
              </a:rPr>
              <a:t> Research participants</a:t>
            </a:r>
          </a:p>
          <a:p>
            <a:pPr marL="457200" lvl="1" indent="0" algn="l" fontAlgn="base" latinLnBrk="1">
              <a:lnSpc>
                <a:spcPct val="200000"/>
              </a:lnSpc>
              <a:spcBef>
                <a:spcPct val="0"/>
              </a:spcBef>
              <a:spcAft>
                <a:spcPct val="0"/>
              </a:spcAft>
              <a:buClr>
                <a:srgbClr val="1F497D"/>
              </a:buClr>
              <a:buFontTx/>
              <a:buChar char="•"/>
            </a:pPr>
            <a:r>
              <a:rPr lang="en-US" altLang="en-US" sz="2800" baseline="0">
                <a:solidFill>
                  <a:srgbClr val="000000"/>
                </a:solidFill>
                <a:latin typeface="Calibri" pitchFamily="34" charset="0"/>
                <a:ea typeface="MS PGothic" pitchFamily="34" charset="-128"/>
                <a:sym typeface="Arial" charset="0"/>
              </a:rPr>
              <a:t>Commercial partners</a:t>
            </a:r>
          </a:p>
          <a:p>
            <a:pPr marL="457200" lvl="1" indent="0" algn="l" fontAlgn="base" latinLnBrk="1">
              <a:lnSpc>
                <a:spcPct val="200000"/>
              </a:lnSpc>
              <a:spcBef>
                <a:spcPct val="0"/>
              </a:spcBef>
              <a:spcAft>
                <a:spcPct val="0"/>
              </a:spcAft>
              <a:buClr>
                <a:srgbClr val="1F497D"/>
              </a:buClr>
              <a:buFontTx/>
              <a:buChar char="•"/>
            </a:pPr>
            <a:r>
              <a:rPr lang="en-US" altLang="en-US" sz="2800" baseline="0">
                <a:solidFill>
                  <a:srgbClr val="000000"/>
                </a:solidFill>
                <a:latin typeface="Calibri" pitchFamily="34" charset="0"/>
                <a:ea typeface="MS PGothic" pitchFamily="34" charset="-128"/>
                <a:sym typeface="Arial" charset="0"/>
              </a:rPr>
              <a:t> Secondary data user      </a:t>
            </a:r>
          </a:p>
        </p:txBody>
      </p:sp>
      <p:pic>
        <p:nvPicPr>
          <p:cNvPr id="2097165" name="Picture 2097164"/>
          <p:cNvPicPr>
            <a:picLocks/>
          </p:cNvPicPr>
          <p:nvPr/>
        </p:nvPicPr>
        <p:blipFill>
          <a:blip r:embed="rId3"/>
          <a:srcRect/>
          <a:stretch>
            <a:fillRect/>
          </a:stretch>
        </p:blipFill>
        <p:spPr>
          <a:xfrm>
            <a:off x="5110162" y="3811587"/>
            <a:ext cx="3636962" cy="2417762"/>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048661"/>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GB" altLang="zh-CN" sz="3200" b="1" baseline="0" dirty="0" smtClean="0">
                <a:solidFill>
                  <a:srgbClr val="000000"/>
                </a:solidFill>
                <a:latin typeface="Calibri" pitchFamily="34" charset="0"/>
                <a:ea typeface="宋体" charset="0"/>
                <a:sym typeface="Arial" charset="0"/>
              </a:rPr>
              <a:t>Research outputs:</a:t>
            </a:r>
            <a:r>
              <a:rPr lang="en-GB" altLang="zh-CN" sz="3200" b="1" dirty="0" smtClean="0">
                <a:solidFill>
                  <a:srgbClr val="000000"/>
                </a:solidFill>
                <a:latin typeface="Calibri" pitchFamily="34" charset="0"/>
                <a:ea typeface="宋体" charset="0"/>
                <a:sym typeface="Arial" charset="0"/>
              </a:rPr>
              <a:t> </a:t>
            </a:r>
            <a:r>
              <a:rPr lang="zh-CN" altLang="en-US" sz="3200" b="1" baseline="0" dirty="0" smtClean="0">
                <a:solidFill>
                  <a:srgbClr val="000000"/>
                </a:solidFill>
                <a:latin typeface="Calibri" pitchFamily="34" charset="0"/>
                <a:ea typeface="宋体" charset="0"/>
                <a:sym typeface="Arial" charset="0"/>
              </a:rPr>
              <a:t>describ</a:t>
            </a:r>
            <a:r>
              <a:rPr lang="en-GB" altLang="zh-CN" sz="3200" b="1" baseline="0" dirty="0" err="1" smtClean="0">
                <a:solidFill>
                  <a:srgbClr val="000000"/>
                </a:solidFill>
                <a:latin typeface="Calibri" pitchFamily="34" charset="0"/>
                <a:ea typeface="宋体" charset="0"/>
                <a:sym typeface="Arial" charset="0"/>
              </a:rPr>
              <a:t>ing</a:t>
            </a:r>
            <a:r>
              <a:rPr lang="en-GB" altLang="zh-CN" sz="3200" b="1" dirty="0" smtClean="0">
                <a:solidFill>
                  <a:srgbClr val="000000"/>
                </a:solidFill>
                <a:latin typeface="Calibri" pitchFamily="34" charset="0"/>
                <a:ea typeface="宋体" charset="0"/>
                <a:sym typeface="Arial" charset="0"/>
              </a:rPr>
              <a:t> research data</a:t>
            </a:r>
            <a:endParaRPr lang="zh-CN" altLang="en-US" sz="3200" b="1" baseline="0" dirty="0">
              <a:solidFill>
                <a:srgbClr val="000000"/>
              </a:solidFill>
              <a:latin typeface="Calibri" pitchFamily="34" charset="0"/>
              <a:ea typeface="宋体" charset="0"/>
              <a:sym typeface="Arial" charset="0"/>
            </a:endParaRPr>
          </a:p>
        </p:txBody>
      </p:sp>
      <p:pic>
        <p:nvPicPr>
          <p:cNvPr id="2097166" name="Picture 2097165"/>
          <p:cNvPicPr>
            <a:picLocks/>
          </p:cNvPicPr>
          <p:nvPr/>
        </p:nvPicPr>
        <p:blipFill>
          <a:blip r:embed="rId3"/>
          <a:srcRect/>
          <a:stretch>
            <a:fillRect/>
          </a:stretch>
        </p:blipFill>
        <p:spPr>
          <a:xfrm>
            <a:off x="434355" y="1340768"/>
            <a:ext cx="8416925" cy="4692650"/>
          </a:xfrm>
          <a:prstGeom prst="rect">
            <a:avLst/>
          </a:prstGeom>
          <a:noFill/>
          <a:ln>
            <a:noFill/>
          </a:ln>
        </p:spPr>
      </p:pic>
      <p:sp>
        <p:nvSpPr>
          <p:cNvPr id="1048663" name="Rectangle 1048662"/>
          <p:cNvSpPr/>
          <p:nvPr/>
        </p:nvSpPr>
        <p:spPr>
          <a:xfrm>
            <a:off x="4355976" y="6353085"/>
            <a:ext cx="4680520" cy="338554"/>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sz="1600" baseline="0" dirty="0">
                <a:solidFill>
                  <a:srgbClr val="000000"/>
                </a:solidFill>
                <a:latin typeface="Calibri" pitchFamily="34" charset="0"/>
                <a:ea typeface="Arial" charset="0"/>
                <a:sym typeface="Arial" charset="0"/>
                <a:hlinkClick r:id="rId4"/>
              </a:rPr>
              <a:t>http://</a:t>
            </a:r>
            <a:r>
              <a:rPr lang="en-US" altLang="en-US" sz="1600" baseline="0" dirty="0" err="1">
                <a:solidFill>
                  <a:srgbClr val="000000"/>
                </a:solidFill>
                <a:latin typeface="Calibri" pitchFamily="34" charset="0"/>
                <a:ea typeface="Arial" charset="0"/>
                <a:sym typeface="Arial" charset="0"/>
                <a:hlinkClick r:id="rId4"/>
              </a:rPr>
              <a:t>www.dcc.ac.uk</a:t>
            </a:r>
            <a:r>
              <a:rPr lang="en-US" altLang="en-US" sz="1600" baseline="0" dirty="0">
                <a:solidFill>
                  <a:srgbClr val="000000"/>
                </a:solidFill>
                <a:latin typeface="Calibri" pitchFamily="34" charset="0"/>
                <a:ea typeface="Arial" charset="0"/>
                <a:sym typeface="Arial" charset="0"/>
                <a:hlinkClick r:id="rId4"/>
              </a:rPr>
              <a:t>/resources/metadata-standards</a:t>
            </a:r>
            <a:r>
              <a:rPr lang="en-US" altLang="en-US" sz="1600" baseline="0" dirty="0">
                <a:solidFill>
                  <a:srgbClr val="000000"/>
                </a:solidFill>
                <a:latin typeface="Calibri" pitchFamily="34" charset="0"/>
                <a:ea typeface="Arial" charset="0"/>
                <a:sym typeface="Arial"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048666"/>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What do you want others to be able to do w</a:t>
            </a:r>
            <a:r>
              <a:rPr lang="zh-CN" altLang="zh-CN" sz="3200" b="1" baseline="0" dirty="0">
                <a:solidFill>
                  <a:srgbClr val="000000"/>
                </a:solidFill>
                <a:latin typeface="Calibri" pitchFamily="34" charset="0"/>
                <a:ea typeface="宋体" charset="0"/>
                <a:sym typeface="Arial" charset="0"/>
              </a:rPr>
              <a:t>i</a:t>
            </a:r>
            <a:r>
              <a:rPr lang="zh-CN" altLang="en-US" sz="3200" b="1" baseline="0" dirty="0">
                <a:solidFill>
                  <a:srgbClr val="000000"/>
                </a:solidFill>
                <a:latin typeface="Calibri" pitchFamily="34" charset="0"/>
                <a:ea typeface="宋体" charset="0"/>
                <a:sym typeface="Arial" charset="0"/>
              </a:rPr>
              <a:t>th your data?</a:t>
            </a:r>
          </a:p>
        </p:txBody>
      </p:sp>
      <p:sp>
        <p:nvSpPr>
          <p:cNvPr id="1048668" name="Rectangle 1048667"/>
          <p:cNvSpPr/>
          <p:nvPr/>
        </p:nvSpPr>
        <p:spPr>
          <a:xfrm>
            <a:off x="1395412" y="5965825"/>
            <a:ext cx="3128962" cy="328612"/>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sz="1400" baseline="0">
                <a:solidFill>
                  <a:srgbClr val="000000"/>
                </a:solidFill>
                <a:latin typeface="Calibri" pitchFamily="34" charset="0"/>
                <a:ea typeface="Arial" charset="0"/>
                <a:sym typeface="Arial" charset="0"/>
                <a:hlinkClick r:id="rId3"/>
              </a:rPr>
              <a:t>http://creativecommons.org/choose/</a:t>
            </a:r>
            <a:r>
              <a:rPr lang="en-US" altLang="en-US" sz="1400" baseline="0">
                <a:solidFill>
                  <a:srgbClr val="000000"/>
                </a:solidFill>
                <a:latin typeface="Calibri" pitchFamily="34" charset="0"/>
                <a:ea typeface="Arial" charset="0"/>
                <a:sym typeface="Arial" charset="0"/>
              </a:rPr>
              <a:t> </a:t>
            </a:r>
          </a:p>
        </p:txBody>
      </p:sp>
      <p:pic>
        <p:nvPicPr>
          <p:cNvPr id="2097167" name="Picture 2097166"/>
          <p:cNvPicPr>
            <a:picLocks/>
          </p:cNvPicPr>
          <p:nvPr/>
        </p:nvPicPr>
        <p:blipFill>
          <a:blip r:embed="rId4"/>
          <a:srcRect/>
          <a:stretch>
            <a:fillRect/>
          </a:stretch>
        </p:blipFill>
        <p:spPr>
          <a:xfrm>
            <a:off x="423862" y="1916112"/>
            <a:ext cx="4859337" cy="4049712"/>
          </a:xfrm>
          <a:prstGeom prst="rect">
            <a:avLst/>
          </a:prstGeom>
          <a:noFill/>
          <a:ln>
            <a:noFill/>
          </a:ln>
        </p:spPr>
      </p:pic>
      <p:pic>
        <p:nvPicPr>
          <p:cNvPr id="2097168" name="Picture 2097167"/>
          <p:cNvPicPr>
            <a:picLocks/>
          </p:cNvPicPr>
          <p:nvPr/>
        </p:nvPicPr>
        <p:blipFill>
          <a:blip r:embed="rId5"/>
          <a:srcRect/>
          <a:stretch>
            <a:fillRect/>
          </a:stretch>
        </p:blipFill>
        <p:spPr>
          <a:xfrm>
            <a:off x="5283200" y="1943100"/>
            <a:ext cx="3708400" cy="3214687"/>
          </a:xfrm>
          <a:prstGeom prst="rect">
            <a:avLst/>
          </a:prstGeom>
          <a:noFill/>
          <a:ln w="9525" cap="flat" cmpd="sng">
            <a:solidFill>
              <a:srgbClr val="000000">
                <a:alpha val="100000"/>
              </a:srgbClr>
            </a:solidFill>
            <a:prstDash val="solid"/>
            <a:miter/>
          </a:ln>
        </p:spPr>
      </p:pic>
      <p:sp>
        <p:nvSpPr>
          <p:cNvPr id="1048669" name="Content Placeholder 1048668"/>
          <p:cNvSpPr>
            <a:spLocks noGrp="1"/>
          </p:cNvSpPr>
          <p:nvPr>
            <p:ph idx="1"/>
          </p:nvPr>
        </p:nvSpPr>
        <p:spPr>
          <a:xfrm>
            <a:off x="4705350" y="5254625"/>
            <a:ext cx="4862512" cy="30797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lnSpc>
                <a:spcPct val="100000"/>
              </a:lnSpc>
              <a:spcBef>
                <a:spcPct val="20000"/>
              </a:spcBef>
              <a:spcAft>
                <a:spcPct val="0"/>
              </a:spcAft>
              <a:buSzPct val="100000"/>
              <a:buFontTx/>
              <a:buNone/>
            </a:pPr>
            <a:r>
              <a:rPr lang="zh-CN" altLang="en-US" sz="1100" baseline="0">
                <a:solidFill>
                  <a:srgbClr val="000000"/>
                </a:solidFill>
                <a:latin typeface="Calibri" pitchFamily="34" charset="0"/>
                <a:ea typeface="宋体" charset="0"/>
                <a:sym typeface="Arial" charset="0"/>
                <a:hlinkClick r:id="rId6"/>
              </a:rPr>
              <a:t>www.dcc.ac.uk/resources/how-guides/license-research-data</a:t>
            </a:r>
            <a:r>
              <a:rPr lang="zh-CN" altLang="en-US" sz="1100" baseline="0">
                <a:solidFill>
                  <a:srgbClr val="000000"/>
                </a:solidFill>
                <a:latin typeface="Calibri" pitchFamily="34" charset="0"/>
                <a:ea typeface="宋体" charset="0"/>
                <a:sym typeface="Arial" charset="0"/>
              </a:rPr>
              <a:t> </a:t>
            </a:r>
          </a:p>
          <a:p>
            <a:pPr marL="0" lvl="0" indent="0" algn="ctr" eaLnBrk="1" fontAlgn="base" latinLnBrk="1" hangingPunct="1">
              <a:lnSpc>
                <a:spcPct val="100000"/>
              </a:lnSpc>
              <a:spcBef>
                <a:spcPct val="20000"/>
              </a:spcBef>
              <a:spcAft>
                <a:spcPct val="0"/>
              </a:spcAft>
              <a:buSzPct val="100000"/>
              <a:buFontTx/>
              <a:buNone/>
            </a:pPr>
            <a:endParaRPr lang="zh-CN" altLang="en-US" sz="1400" baseline="0">
              <a:solidFill>
                <a:srgbClr val="000000"/>
              </a:solidFill>
              <a:latin typeface="Calibri" pitchFamily="34" charset="0"/>
              <a:ea typeface="宋体" charset="0"/>
              <a:sym typeface="Arial" charset="0"/>
            </a:endParaRPr>
          </a:p>
          <a:p>
            <a:pPr marL="0" lvl="0" indent="0" algn="ctr" fontAlgn="base">
              <a:lnSpc>
                <a:spcPct val="100000"/>
              </a:lnSpc>
              <a:spcBef>
                <a:spcPct val="20000"/>
              </a:spcBef>
              <a:spcAft>
                <a:spcPct val="0"/>
              </a:spcAft>
              <a:buSzPct val="100000"/>
              <a:buFont typeface="Arial" charset="0"/>
              <a:buChar char="•"/>
            </a:pPr>
            <a:endParaRPr lang="zh-CN" altLang="en-US" sz="1400" baseline="0">
              <a:solidFill>
                <a:srgbClr val="000000"/>
              </a:solidFill>
              <a:latin typeface="Calibri" pitchFamily="34" charset="0"/>
              <a:ea typeface="宋体" charset="0"/>
              <a:sym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048670"/>
          <p:cNvSpPr>
            <a:spLocks noGrp="1"/>
          </p:cNvSpPr>
          <p:nvPr>
            <p:ph type="title"/>
          </p:nvPr>
        </p:nvSpPr>
        <p:spPr>
          <a:xfrm>
            <a:off x="444500" y="-117475"/>
            <a:ext cx="9396412"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l"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How will you make your data discoverable?</a:t>
            </a:r>
          </a:p>
        </p:txBody>
      </p:sp>
      <p:pic>
        <p:nvPicPr>
          <p:cNvPr id="2097169" name="Picture 2097168"/>
          <p:cNvPicPr>
            <a:picLocks/>
          </p:cNvPicPr>
          <p:nvPr/>
        </p:nvPicPr>
        <p:blipFill>
          <a:blip r:embed="rId3"/>
          <a:srcRect/>
          <a:stretch>
            <a:fillRect/>
          </a:stretch>
        </p:blipFill>
        <p:spPr>
          <a:xfrm>
            <a:off x="4510087" y="3668712"/>
            <a:ext cx="3884612" cy="2509837"/>
          </a:xfrm>
          <a:prstGeom prst="rect">
            <a:avLst/>
          </a:prstGeom>
          <a:noFill/>
          <a:ln>
            <a:noFill/>
          </a:ln>
        </p:spPr>
      </p:pic>
      <p:sp>
        <p:nvSpPr>
          <p:cNvPr id="1048672" name="Rectangle 1048671"/>
          <p:cNvSpPr/>
          <p:nvPr/>
        </p:nvSpPr>
        <p:spPr>
          <a:xfrm>
            <a:off x="5027612" y="6345237"/>
            <a:ext cx="34464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4"/>
              </a:rPr>
              <a:t>http://ckan.data.alpha.jisc.ac.uk/dataset</a:t>
            </a:r>
            <a:r>
              <a:rPr lang="en-US" altLang="en-US" sz="1400" baseline="0">
                <a:solidFill>
                  <a:srgbClr val="000000"/>
                </a:solidFill>
                <a:latin typeface="Arial" charset="0"/>
                <a:ea typeface="Arial" charset="0"/>
                <a:sym typeface="Arial" charset="0"/>
              </a:rPr>
              <a:t> </a:t>
            </a:r>
          </a:p>
        </p:txBody>
      </p:sp>
      <p:pic>
        <p:nvPicPr>
          <p:cNvPr id="2097170" name="Picture 2097169"/>
          <p:cNvPicPr>
            <a:picLocks/>
          </p:cNvPicPr>
          <p:nvPr/>
        </p:nvPicPr>
        <p:blipFill>
          <a:blip r:embed="rId5"/>
          <a:srcRect/>
          <a:stretch>
            <a:fillRect/>
          </a:stretch>
        </p:blipFill>
        <p:spPr>
          <a:xfrm>
            <a:off x="4659312" y="895350"/>
            <a:ext cx="3606800" cy="2114550"/>
          </a:xfrm>
          <a:prstGeom prst="rect">
            <a:avLst/>
          </a:prstGeom>
          <a:noFill/>
          <a:ln>
            <a:noFill/>
          </a:ln>
        </p:spPr>
      </p:pic>
      <p:pic>
        <p:nvPicPr>
          <p:cNvPr id="2097171" name="Picture 2097170"/>
          <p:cNvPicPr>
            <a:picLocks/>
          </p:cNvPicPr>
          <p:nvPr/>
        </p:nvPicPr>
        <p:blipFill>
          <a:blip r:embed="rId6"/>
          <a:srcRect/>
          <a:stretch>
            <a:fillRect/>
          </a:stretch>
        </p:blipFill>
        <p:spPr>
          <a:xfrm>
            <a:off x="444500" y="1011237"/>
            <a:ext cx="3432175" cy="2693987"/>
          </a:xfrm>
          <a:prstGeom prst="rect">
            <a:avLst/>
          </a:prstGeom>
          <a:noFill/>
          <a:ln>
            <a:noFill/>
          </a:ln>
        </p:spPr>
      </p:pic>
      <p:sp>
        <p:nvSpPr>
          <p:cNvPr id="1048673" name="Rectangle 1048672"/>
          <p:cNvSpPr/>
          <p:nvPr/>
        </p:nvSpPr>
        <p:spPr>
          <a:xfrm>
            <a:off x="1127125" y="6345237"/>
            <a:ext cx="26717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7"/>
              </a:rPr>
              <a:t>https://www.researchfish.com/</a:t>
            </a:r>
            <a:r>
              <a:rPr lang="en-US" altLang="en-US" sz="1400" baseline="0">
                <a:solidFill>
                  <a:srgbClr val="000000"/>
                </a:solidFill>
                <a:latin typeface="Arial" charset="0"/>
                <a:ea typeface="Arial" charset="0"/>
                <a:sym typeface="Arial" charset="0"/>
              </a:rPr>
              <a:t> </a:t>
            </a:r>
          </a:p>
        </p:txBody>
      </p:sp>
      <p:pic>
        <p:nvPicPr>
          <p:cNvPr id="2097172" name="Picture 2097171"/>
          <p:cNvPicPr>
            <a:picLocks/>
          </p:cNvPicPr>
          <p:nvPr/>
        </p:nvPicPr>
        <p:blipFill>
          <a:blip r:embed="rId8"/>
          <a:srcRect/>
          <a:stretch>
            <a:fillRect/>
          </a:stretch>
        </p:blipFill>
        <p:spPr>
          <a:xfrm>
            <a:off x="796925" y="4194175"/>
            <a:ext cx="2857500" cy="2028825"/>
          </a:xfrm>
          <a:prstGeom prst="rect">
            <a:avLst/>
          </a:prstGeom>
          <a:noFill/>
          <a:ln>
            <a:noFill/>
          </a:ln>
        </p:spPr>
      </p:pic>
      <p:sp>
        <p:nvSpPr>
          <p:cNvPr id="1048674" name="Rectangle 1048673"/>
          <p:cNvSpPr/>
          <p:nvPr/>
        </p:nvSpPr>
        <p:spPr>
          <a:xfrm>
            <a:off x="5565775" y="3194050"/>
            <a:ext cx="18462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9"/>
              </a:rPr>
              <a:t>http://gtr.rcuk.ac.uk/</a:t>
            </a:r>
            <a:r>
              <a:rPr lang="en-US" altLang="en-US" sz="1400" baseline="0">
                <a:solidFill>
                  <a:srgbClr val="000000"/>
                </a:solidFill>
                <a:latin typeface="Arial" charset="0"/>
                <a:ea typeface="Arial" charset="0"/>
                <a:sym typeface="Arial" charset="0"/>
              </a:rPr>
              <a:t> </a:t>
            </a:r>
          </a:p>
        </p:txBody>
      </p:sp>
      <p:sp>
        <p:nvSpPr>
          <p:cNvPr id="1048675" name="Rectangle 1048674"/>
          <p:cNvSpPr/>
          <p:nvPr/>
        </p:nvSpPr>
        <p:spPr>
          <a:xfrm>
            <a:off x="773112" y="3622675"/>
            <a:ext cx="25828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10"/>
              </a:rPr>
              <a:t>http://researchdata.gla.ac.uk/</a:t>
            </a:r>
            <a:r>
              <a:rPr lang="en-US" altLang="en-US" sz="1400" baseline="0">
                <a:solidFill>
                  <a:srgbClr val="000000"/>
                </a:solidFill>
                <a:latin typeface="Arial" charset="0"/>
                <a:ea typeface="Arial" charset="0"/>
                <a:sym typeface="Arial"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2097172"/>
          <p:cNvPicPr>
            <a:picLocks/>
          </p:cNvPicPr>
          <p:nvPr/>
        </p:nvPicPr>
        <p:blipFill>
          <a:blip r:embed="rId3"/>
          <a:srcRect/>
          <a:stretch>
            <a:fillRect/>
          </a:stretch>
        </p:blipFill>
        <p:spPr>
          <a:xfrm>
            <a:off x="4286250" y="3829050"/>
            <a:ext cx="4062412" cy="2247900"/>
          </a:xfrm>
          <a:prstGeom prst="rect">
            <a:avLst/>
          </a:prstGeom>
          <a:noFill/>
          <a:ln>
            <a:noFill/>
          </a:ln>
        </p:spPr>
      </p:pic>
      <p:sp>
        <p:nvSpPr>
          <p:cNvPr id="1048679" name="Rectangle 1048678"/>
          <p:cNvSpPr/>
          <p:nvPr/>
        </p:nvSpPr>
        <p:spPr>
          <a:xfrm>
            <a:off x="4713287" y="6076950"/>
            <a:ext cx="3167062" cy="371475"/>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Arial" charset="0"/>
                <a:ea typeface="Arial" charset="0"/>
                <a:sym typeface="Arial" charset="0"/>
                <a:hlinkClick r:id="rId4"/>
              </a:rPr>
              <a:t>https://ssi-dev.epcc.ed.ac.uk/</a:t>
            </a:r>
            <a:r>
              <a:rPr lang="en-US" altLang="en-US" baseline="0">
                <a:solidFill>
                  <a:srgbClr val="000000"/>
                </a:solidFill>
                <a:latin typeface="Arial" charset="0"/>
                <a:ea typeface="Arial" charset="0"/>
                <a:sym typeface="Arial" charset="0"/>
              </a:rPr>
              <a:t> </a:t>
            </a:r>
          </a:p>
        </p:txBody>
      </p:sp>
      <p:sp>
        <p:nvSpPr>
          <p:cNvPr id="1048680" name="Title 1048679"/>
          <p:cNvSpPr>
            <a:spLocks noGrp="1"/>
          </p:cNvSpPr>
          <p:nvPr>
            <p:ph type="title" idx="4294967295"/>
          </p:nvPr>
        </p:nvSpPr>
        <p:spPr>
          <a:xfrm>
            <a:off x="339676" y="742950"/>
            <a:ext cx="3962722" cy="1872208"/>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US" altLang="en-US" sz="3200" b="1" baseline="0" dirty="0">
                <a:solidFill>
                  <a:srgbClr val="000000"/>
                </a:solidFill>
                <a:latin typeface="Calibri" pitchFamily="34" charset="0"/>
                <a:ea typeface="MS PGothic" pitchFamily="34" charset="-128"/>
                <a:sym typeface="Arial" charset="0"/>
              </a:rPr>
              <a:t>What about physical </a:t>
            </a:r>
            <a:r>
              <a:rPr lang="en-US" altLang="en-US" sz="3200" b="1" baseline="0" dirty="0" smtClean="0">
                <a:solidFill>
                  <a:srgbClr val="000000"/>
                </a:solidFill>
                <a:latin typeface="Calibri" pitchFamily="34" charset="0"/>
                <a:ea typeface="MS PGothic" pitchFamily="34" charset="-128"/>
                <a:sym typeface="Arial" charset="0"/>
              </a:rPr>
              <a:t> data, </a:t>
            </a:r>
            <a:r>
              <a:rPr lang="en-US" altLang="en-US" sz="3200" b="1" baseline="0" dirty="0">
                <a:solidFill>
                  <a:srgbClr val="000000"/>
                </a:solidFill>
                <a:latin typeface="Calibri" pitchFamily="34" charset="0"/>
                <a:ea typeface="MS PGothic" pitchFamily="34" charset="-128"/>
                <a:sym typeface="Arial" charset="0"/>
              </a:rPr>
              <a:t>software and </a:t>
            </a:r>
            <a:r>
              <a:rPr lang="en-US" altLang="en-US" sz="3200" b="1" baseline="0" dirty="0" smtClean="0">
                <a:solidFill>
                  <a:srgbClr val="000000"/>
                </a:solidFill>
                <a:latin typeface="Calibri" pitchFamily="34" charset="0"/>
                <a:ea typeface="MS PGothic" pitchFamily="34" charset="-128"/>
                <a:sym typeface="Arial" charset="0"/>
              </a:rPr>
              <a:t>  models</a:t>
            </a:r>
            <a:r>
              <a:rPr lang="en-US" altLang="en-US" sz="3200" b="1" baseline="0" dirty="0">
                <a:solidFill>
                  <a:srgbClr val="000000"/>
                </a:solidFill>
                <a:latin typeface="Calibri" pitchFamily="34" charset="0"/>
                <a:ea typeface="MS PGothic" pitchFamily="34" charset="-128"/>
                <a:sym typeface="Arial" charset="0"/>
              </a:rPr>
              <a:t>?</a:t>
            </a:r>
          </a:p>
        </p:txBody>
      </p:sp>
      <p:pic>
        <p:nvPicPr>
          <p:cNvPr id="2097174" name="Picture 2097173"/>
          <p:cNvPicPr>
            <a:picLocks/>
          </p:cNvPicPr>
          <p:nvPr/>
        </p:nvPicPr>
        <p:blipFill>
          <a:blip r:embed="rId5"/>
          <a:srcRect/>
          <a:stretch>
            <a:fillRect/>
          </a:stretch>
        </p:blipFill>
        <p:spPr>
          <a:xfrm>
            <a:off x="919162" y="3140968"/>
            <a:ext cx="2625725" cy="2119312"/>
          </a:xfrm>
          <a:prstGeom prst="rect">
            <a:avLst/>
          </a:prstGeom>
          <a:noFill/>
          <a:ln>
            <a:noFill/>
          </a:ln>
        </p:spPr>
      </p:pic>
      <p:sp>
        <p:nvSpPr>
          <p:cNvPr id="1048681" name="Rectangle 1048680"/>
          <p:cNvSpPr/>
          <p:nvPr/>
        </p:nvSpPr>
        <p:spPr>
          <a:xfrm>
            <a:off x="565149" y="5552281"/>
            <a:ext cx="2979737" cy="798512"/>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1200" baseline="0" dirty="0">
                <a:solidFill>
                  <a:srgbClr val="000000"/>
                </a:solidFill>
                <a:latin typeface="Calibri" pitchFamily="34" charset="0"/>
                <a:ea typeface="Arial" charset="0"/>
                <a:sym typeface="Arial" charset="0"/>
                <a:hlinkClick r:id="rId6"/>
              </a:rPr>
              <a:t>http://</a:t>
            </a:r>
            <a:r>
              <a:rPr lang="en-US" altLang="en-US" sz="1200" baseline="0" dirty="0" err="1">
                <a:solidFill>
                  <a:srgbClr val="000000"/>
                </a:solidFill>
                <a:latin typeface="Calibri" pitchFamily="34" charset="0"/>
                <a:ea typeface="Arial" charset="0"/>
                <a:sym typeface="Arial" charset="0"/>
                <a:hlinkClick r:id="rId6"/>
              </a:rPr>
              <a:t>spatialinformationdesignlab.org</a:t>
            </a:r>
            <a:r>
              <a:rPr lang="en-US" altLang="en-US" sz="1200" baseline="0" dirty="0">
                <a:solidFill>
                  <a:srgbClr val="000000"/>
                </a:solidFill>
                <a:latin typeface="Calibri" pitchFamily="34" charset="0"/>
                <a:ea typeface="Arial" charset="0"/>
                <a:sym typeface="Arial" charset="0"/>
                <a:hlinkClick r:id="rId6"/>
              </a:rPr>
              <a:t>/</a:t>
            </a:r>
            <a:r>
              <a:rPr lang="en-US" altLang="en-US" sz="1200" baseline="0" dirty="0" err="1">
                <a:solidFill>
                  <a:srgbClr val="000000"/>
                </a:solidFill>
                <a:latin typeface="Calibri" pitchFamily="34" charset="0"/>
                <a:ea typeface="Arial" charset="0"/>
                <a:sym typeface="Arial" charset="0"/>
                <a:hlinkClick r:id="rId6"/>
              </a:rPr>
              <a:t>project_sites</a:t>
            </a:r>
            <a:r>
              <a:rPr lang="en-US" altLang="en-US" sz="1200" baseline="0" dirty="0">
                <a:solidFill>
                  <a:srgbClr val="000000"/>
                </a:solidFill>
                <a:latin typeface="Calibri" pitchFamily="34" charset="0"/>
                <a:ea typeface="Arial" charset="0"/>
                <a:sym typeface="Arial" charset="0"/>
                <a:hlinkClick r:id="rId6"/>
              </a:rPr>
              <a:t>/library/</a:t>
            </a:r>
            <a:r>
              <a:rPr lang="en-US" altLang="en-US" sz="1200" baseline="0" dirty="0" err="1">
                <a:solidFill>
                  <a:srgbClr val="000000"/>
                </a:solidFill>
                <a:latin typeface="Calibri" pitchFamily="34" charset="0"/>
                <a:ea typeface="Arial" charset="0"/>
                <a:sym typeface="Arial" charset="0"/>
                <a:hlinkClick r:id="rId6"/>
              </a:rPr>
              <a:t>catalog.html</a:t>
            </a:r>
            <a:endParaRPr lang="en-US" altLang="en-US" sz="1200" baseline="0" dirty="0">
              <a:solidFill>
                <a:srgbClr val="000000"/>
              </a:solidFill>
              <a:latin typeface="Calibri" pitchFamily="34" charset="0"/>
              <a:ea typeface="Arial" charset="0"/>
              <a:sym typeface="Arial" charset="0"/>
              <a:hlinkClick r:id="rId6"/>
            </a:endParaRPr>
          </a:p>
          <a:p>
            <a:pPr marL="0" lvl="0" indent="0" algn="ctr" eaLnBrk="1" fontAlgn="base" latinLnBrk="1" hangingPunct="1">
              <a:lnSpc>
                <a:spcPct val="100000"/>
              </a:lnSpc>
              <a:spcBef>
                <a:spcPct val="0"/>
              </a:spcBef>
              <a:spcAft>
                <a:spcPct val="0"/>
              </a:spcAft>
              <a:buSzPct val="100000"/>
              <a:buFontTx/>
              <a:buNone/>
            </a:pPr>
            <a:endParaRPr lang="en-US" altLang="en-US" sz="1200" baseline="0" dirty="0">
              <a:solidFill>
                <a:srgbClr val="000000"/>
              </a:solidFill>
              <a:latin typeface="Calibri" pitchFamily="34" charset="0"/>
              <a:ea typeface="Arial" charset="0"/>
              <a:sym typeface="Arial" charset="0"/>
            </a:endParaRPr>
          </a:p>
        </p:txBody>
      </p:sp>
      <p:pic>
        <p:nvPicPr>
          <p:cNvPr id="2097175" name="Picture 2097174"/>
          <p:cNvPicPr>
            <a:picLocks/>
          </p:cNvPicPr>
          <p:nvPr/>
        </p:nvPicPr>
        <p:blipFill>
          <a:blip r:embed="rId7"/>
          <a:srcRect/>
          <a:stretch>
            <a:fillRect/>
          </a:stretch>
        </p:blipFill>
        <p:spPr>
          <a:xfrm>
            <a:off x="4665662" y="742950"/>
            <a:ext cx="3690937" cy="2295525"/>
          </a:xfrm>
          <a:prstGeom prst="rect">
            <a:avLst/>
          </a:prstGeom>
          <a:noFill/>
          <a:ln>
            <a:noFill/>
          </a:ln>
        </p:spPr>
      </p:pic>
      <p:sp>
        <p:nvSpPr>
          <p:cNvPr id="1048682" name="Rectangle 1048681"/>
          <p:cNvSpPr/>
          <p:nvPr/>
        </p:nvSpPr>
        <p:spPr>
          <a:xfrm>
            <a:off x="4262437" y="3036887"/>
            <a:ext cx="4572000" cy="68103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200" baseline="0">
                <a:solidFill>
                  <a:srgbClr val="000000"/>
                </a:solidFill>
                <a:latin typeface="Arial" charset="0"/>
                <a:ea typeface="Arial" charset="0"/>
                <a:sym typeface="Arial" charset="0"/>
                <a:hlinkClick r:id="rId8"/>
              </a:rPr>
              <a:t>http://www.ukcrcexpmed.org.uk/Coventry_Warwick_CRF/PublishingImages/Tissue%20Bank%201.jpg</a:t>
            </a:r>
          </a:p>
          <a:p>
            <a:pPr marL="0" lvl="0" indent="0" algn="l" fontAlgn="base" latinLnBrk="1">
              <a:lnSpc>
                <a:spcPct val="100000"/>
              </a:lnSpc>
              <a:spcBef>
                <a:spcPct val="0"/>
              </a:spcBef>
              <a:spcAft>
                <a:spcPct val="0"/>
              </a:spcAft>
              <a:buSzPct val="100000"/>
              <a:buFontTx/>
              <a:buNone/>
            </a:pPr>
            <a:endParaRPr lang="en-US" altLang="en-US" sz="1200" baseline="0">
              <a:solidFill>
                <a:srgbClr val="000000"/>
              </a:solidFill>
              <a:latin typeface="Arial" charset="0"/>
              <a:ea typeface="Arial" charset="0"/>
              <a:sym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048602"/>
          <p:cNvSpPr>
            <a:spLocks noGrp="1"/>
          </p:cNvSpPr>
          <p:nvPr>
            <p:ph type="title"/>
          </p:nvPr>
        </p:nvSpPr>
        <p:spPr>
          <a:xfrm>
            <a:off x="206374" y="274637"/>
            <a:ext cx="8937625"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r" eaLnBrk="1" fontAlgn="base" latinLnBrk="1" hangingPunct="1">
              <a:lnSpc>
                <a:spcPct val="100000"/>
              </a:lnSpc>
              <a:spcBef>
                <a:spcPct val="0"/>
              </a:spcBef>
              <a:spcAft>
                <a:spcPct val="0"/>
              </a:spcAft>
              <a:buFontTx/>
              <a:buNone/>
            </a:pPr>
            <a:r>
              <a:rPr lang="en-GB" altLang="zh-CN" sz="3200" b="1" baseline="0" dirty="0" smtClean="0">
                <a:solidFill>
                  <a:srgbClr val="000000"/>
                </a:solidFill>
                <a:latin typeface="Calibri" pitchFamily="34" charset="0"/>
                <a:ea typeface="宋体" charset="0"/>
                <a:sym typeface="Arial" charset="0"/>
              </a:rPr>
              <a:t>Plans created within </a:t>
            </a:r>
            <a:r>
              <a:rPr lang="en-GB" altLang="zh-CN" sz="3200" b="1" baseline="0" dirty="0" err="1" smtClean="0">
                <a:solidFill>
                  <a:srgbClr val="000000"/>
                </a:solidFill>
                <a:latin typeface="Calibri" pitchFamily="34" charset="0"/>
                <a:ea typeface="宋体" charset="0"/>
                <a:sym typeface="Arial" charset="0"/>
              </a:rPr>
              <a:t>DMPonline</a:t>
            </a:r>
            <a:r>
              <a:rPr lang="en-GB" altLang="zh-CN" sz="3200" b="1" baseline="0" dirty="0" smtClean="0">
                <a:solidFill>
                  <a:srgbClr val="000000"/>
                </a:solidFill>
                <a:latin typeface="Calibri" pitchFamily="34" charset="0"/>
                <a:ea typeface="宋体" charset="0"/>
                <a:sym typeface="Arial" charset="0"/>
              </a:rPr>
              <a:t> tool </a:t>
            </a:r>
            <a:r>
              <a:rPr lang="zh-CN" altLang="en-US" sz="3200" b="1" baseline="0" dirty="0" smtClean="0">
                <a:solidFill>
                  <a:srgbClr val="000000"/>
                </a:solidFill>
                <a:latin typeface="Calibri" pitchFamily="34" charset="0"/>
                <a:ea typeface="宋体" charset="0"/>
                <a:sym typeface="Arial" charset="0"/>
              </a:rPr>
              <a:t>can </a:t>
            </a:r>
            <a:r>
              <a:rPr lang="en-GB" altLang="zh-CN" sz="3200" b="1" baseline="0" dirty="0" smtClean="0">
                <a:solidFill>
                  <a:srgbClr val="000000"/>
                </a:solidFill>
                <a:latin typeface="Calibri" pitchFamily="34" charset="0"/>
                <a:ea typeface="宋体" charset="0"/>
                <a:sym typeface="Arial" charset="0"/>
              </a:rPr>
              <a:t>be             updated</a:t>
            </a:r>
            <a:r>
              <a:rPr lang="en-GB" altLang="zh-CN" sz="3200" b="1" dirty="0" smtClean="0">
                <a:solidFill>
                  <a:srgbClr val="000000"/>
                </a:solidFill>
                <a:latin typeface="Calibri" pitchFamily="34" charset="0"/>
                <a:ea typeface="宋体" charset="0"/>
                <a:sym typeface="Arial" charset="0"/>
              </a:rPr>
              <a:t> to reflect  research lifecycle</a:t>
            </a:r>
            <a:r>
              <a:rPr lang="zh-CN" altLang="en-US" sz="3200" b="1" baseline="0" dirty="0" smtClean="0">
                <a:solidFill>
                  <a:srgbClr val="000000"/>
                </a:solidFill>
                <a:latin typeface="Calibri" pitchFamily="34" charset="0"/>
                <a:ea typeface="宋体" charset="0"/>
                <a:sym typeface="Arial" charset="0"/>
              </a:rPr>
              <a:t>…</a:t>
            </a:r>
            <a:endParaRPr lang="zh-CN" altLang="en-US" sz="3200" b="1" baseline="0" dirty="0">
              <a:solidFill>
                <a:srgbClr val="000000"/>
              </a:solidFill>
              <a:latin typeface="Calibri" pitchFamily="34" charset="0"/>
              <a:ea typeface="宋体" charset="0"/>
              <a:sym typeface="Arial" charset="0"/>
            </a:endParaRPr>
          </a:p>
        </p:txBody>
      </p:sp>
      <p:sp>
        <p:nvSpPr>
          <p:cNvPr id="1048604" name="Content Placeholder 1048603"/>
          <p:cNvSpPr>
            <a:spLocks noGrp="1"/>
          </p:cNvSpPr>
          <p:nvPr>
            <p:ph idx="1"/>
          </p:nvPr>
        </p:nvSpPr>
        <p:spPr>
          <a:xfrm>
            <a:off x="323850" y="5084762"/>
            <a:ext cx="8569325" cy="1296987"/>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lnSpc>
                <a:spcPct val="100000"/>
              </a:lnSpc>
              <a:spcBef>
                <a:spcPct val="20000"/>
              </a:spcBef>
              <a:spcAft>
                <a:spcPct val="0"/>
              </a:spcAft>
              <a:buSzPct val="100000"/>
              <a:buFontTx/>
              <a:buNone/>
            </a:pPr>
            <a:r>
              <a:rPr lang="zh-CN" altLang="en-US" b="1" baseline="0" dirty="0">
                <a:solidFill>
                  <a:srgbClr val="000000"/>
                </a:solidFill>
                <a:latin typeface="Calibri" pitchFamily="34" charset="0"/>
                <a:ea typeface="宋体" charset="0"/>
                <a:sym typeface="Arial" charset="0"/>
              </a:rPr>
              <a:t>… but most do not update the DMP throughout </a:t>
            </a:r>
            <a:r>
              <a:rPr lang="zh-CN" altLang="en-US" b="1" baseline="0" dirty="0" smtClean="0">
                <a:solidFill>
                  <a:srgbClr val="000000"/>
                </a:solidFill>
                <a:latin typeface="Calibri" pitchFamily="34" charset="0"/>
                <a:ea typeface="宋体" charset="0"/>
                <a:sym typeface="Arial" charset="0"/>
              </a:rPr>
              <a:t>   the </a:t>
            </a:r>
            <a:r>
              <a:rPr lang="zh-CN" altLang="en-US" b="1" baseline="0" dirty="0">
                <a:solidFill>
                  <a:srgbClr val="000000"/>
                </a:solidFill>
                <a:latin typeface="Calibri" pitchFamily="34" charset="0"/>
                <a:ea typeface="宋体" charset="0"/>
                <a:sym typeface="Arial" charset="0"/>
              </a:rPr>
              <a:t>life of the project.</a:t>
            </a:r>
          </a:p>
          <a:p>
            <a:pPr marL="0" lvl="0" indent="0" algn="l" fontAlgn="base">
              <a:lnSpc>
                <a:spcPct val="80000"/>
              </a:lnSpc>
              <a:spcBef>
                <a:spcPct val="20000"/>
              </a:spcBef>
              <a:spcAft>
                <a:spcPct val="0"/>
              </a:spcAft>
              <a:buSzPct val="100000"/>
              <a:buFont typeface="Arial" charset="0"/>
              <a:buChar char="•"/>
            </a:pPr>
            <a:endParaRPr lang="zh-CN" altLang="en-US" sz="1300" baseline="0" dirty="0">
              <a:solidFill>
                <a:srgbClr val="000000"/>
              </a:solidFill>
              <a:latin typeface="Calibri" pitchFamily="34" charset="0"/>
              <a:ea typeface="宋体" charset="0"/>
              <a:sym typeface="Arial" charset="0"/>
            </a:endParaRPr>
          </a:p>
        </p:txBody>
      </p:sp>
      <p:sp>
        <p:nvSpPr>
          <p:cNvPr id="1048605" name="Oval 1048604"/>
          <p:cNvSpPr/>
          <p:nvPr/>
        </p:nvSpPr>
        <p:spPr>
          <a:xfrm>
            <a:off x="4859337" y="1989137"/>
            <a:ext cx="1512887" cy="287337"/>
          </a:xfrm>
          <a:prstGeom prst="ellipse">
            <a:avLst/>
          </a:prstGeom>
          <a:noFill/>
          <a:ln w="25400" cap="flat" cmpd="sng">
            <a:solidFill>
              <a:srgbClr val="385D8A">
                <a:alpha val="100000"/>
              </a:srgbClr>
            </a:solidFill>
            <a:prstDash val="solid"/>
            <a:miter/>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endParaRPr lang="en-US" altLang="en-US" baseline="0">
              <a:solidFill>
                <a:srgbClr val="FFFFFF"/>
              </a:solidFill>
              <a:latin typeface="Calibri" pitchFamily="34" charset="0"/>
              <a:ea typeface="Arial" charset="0"/>
              <a:sym typeface="Arial" charset="0"/>
            </a:endParaRPr>
          </a:p>
        </p:txBody>
      </p:sp>
      <p:sp>
        <p:nvSpPr>
          <p:cNvPr id="1048606" name="Rectangle 1048605"/>
          <p:cNvSpPr/>
          <p:nvPr/>
        </p:nvSpPr>
        <p:spPr>
          <a:xfrm>
            <a:off x="5940425" y="1700212"/>
            <a:ext cx="1008062" cy="288925"/>
          </a:xfrm>
          <a:prstGeom prst="rect">
            <a:avLst/>
          </a:prstGeom>
          <a:noFill/>
          <a:ln>
            <a:noFill/>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r>
              <a:rPr lang="en-US" altLang="en-US" baseline="0">
                <a:solidFill>
                  <a:srgbClr val="385D8A"/>
                </a:solidFill>
                <a:latin typeface="Calibri" pitchFamily="34" charset="0"/>
                <a:ea typeface="Arial" charset="0"/>
                <a:sym typeface="Arial" charset="0"/>
              </a:rPr>
              <a:t>Phases</a:t>
            </a:r>
          </a:p>
        </p:txBody>
      </p:sp>
      <p:cxnSp>
        <p:nvCxnSpPr>
          <p:cNvPr id="3145728" name="Straight Connector 3145727"/>
          <p:cNvCxnSpPr>
            <a:cxnSpLocks/>
          </p:cNvCxnSpPr>
          <p:nvPr/>
        </p:nvCxnSpPr>
        <p:spPr>
          <a:xfrm flipV="1">
            <a:off x="5795962" y="1916112"/>
            <a:ext cx="288925" cy="73025"/>
          </a:xfrm>
          <a:prstGeom prst="line">
            <a:avLst/>
          </a:prstGeom>
          <a:noFill/>
          <a:ln w="28575" cap="flat" cmpd="sng">
            <a:solidFill>
              <a:srgbClr val="385D8A">
                <a:alpha val="100000"/>
              </a:srgbClr>
            </a:solidFill>
            <a:prstDash val="solid"/>
            <a:miter/>
          </a:ln>
        </p:spPr>
      </p:cxnSp>
      <p:pic>
        <p:nvPicPr>
          <p:cNvPr id="2097156" name="Picture 2097155"/>
          <p:cNvPicPr>
            <a:picLocks/>
          </p:cNvPicPr>
          <p:nvPr/>
        </p:nvPicPr>
        <p:blipFill>
          <a:blip r:embed="rId3"/>
          <a:srcRect r="26804" b="29053"/>
          <a:stretch>
            <a:fillRect/>
          </a:stretch>
        </p:blipFill>
        <p:spPr>
          <a:xfrm>
            <a:off x="395287" y="1574800"/>
            <a:ext cx="7993062" cy="3509962"/>
          </a:xfrm>
          <a:prstGeom prst="rect">
            <a:avLst/>
          </a:prstGeom>
          <a:noFill/>
          <a:ln>
            <a:noFill/>
          </a:ln>
        </p:spPr>
      </p:pic>
      <p:sp>
        <p:nvSpPr>
          <p:cNvPr id="1048607" name="Oval 1048606"/>
          <p:cNvSpPr/>
          <p:nvPr/>
        </p:nvSpPr>
        <p:spPr>
          <a:xfrm>
            <a:off x="1835150" y="1989137"/>
            <a:ext cx="5113337" cy="792162"/>
          </a:xfrm>
          <a:prstGeom prst="ellipse">
            <a:avLst/>
          </a:prstGeom>
          <a:noFill/>
          <a:ln w="57150" cap="flat" cmpd="sng">
            <a:solidFill>
              <a:srgbClr val="FF0000">
                <a:alpha val="100000"/>
              </a:srgbClr>
            </a:solidFill>
            <a:prstDash val="solid"/>
            <a:miter/>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endParaRPr lang="en-US" altLang="en-US" baseline="0">
              <a:solidFill>
                <a:srgbClr val="FFFFFF"/>
              </a:solidFill>
              <a:latin typeface="Calibri" pitchFamily="34" charset="0"/>
              <a:ea typeface="Arial" charset="0"/>
              <a:sym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72" y="116632"/>
            <a:ext cx="8229600" cy="1143000"/>
          </a:xfrm>
        </p:spPr>
        <p:txBody>
          <a:bodyPr/>
          <a:lstStyle/>
          <a:p>
            <a:r>
              <a:rPr lang="en-GB" dirty="0" smtClean="0"/>
              <a:t>What is data curation?</a:t>
            </a:r>
            <a:endParaRPr lang="en-GB" dirty="0"/>
          </a:p>
        </p:txBody>
      </p:sp>
      <p:sp>
        <p:nvSpPr>
          <p:cNvPr id="4" name="Rectangle 3"/>
          <p:cNvSpPr>
            <a:spLocks noGrp="1" noChangeArrowheads="1"/>
          </p:cNvSpPr>
          <p:nvPr>
            <p:ph idx="1"/>
          </p:nvPr>
        </p:nvSpPr>
        <p:spPr>
          <a:xfrm>
            <a:off x="6084168" y="1616534"/>
            <a:ext cx="2746648" cy="4061048"/>
          </a:xfrm>
        </p:spPr>
        <p:txBody>
          <a:bodyPr/>
          <a:lstStyle/>
          <a:p>
            <a:pPr algn="ctr">
              <a:buFontTx/>
              <a:buNone/>
            </a:pPr>
            <a:endParaRPr lang="en-GB" altLang="en-US" sz="2400" dirty="0" smtClean="0"/>
          </a:p>
          <a:p>
            <a:pPr algn="ctr">
              <a:lnSpc>
                <a:spcPct val="90000"/>
              </a:lnSpc>
            </a:pPr>
            <a:endParaRPr lang="en-GB" altLang="en-US" sz="2400" dirty="0" smtClean="0"/>
          </a:p>
          <a:p>
            <a:pPr algn="ctr">
              <a:lnSpc>
                <a:spcPct val="90000"/>
              </a:lnSpc>
            </a:pPr>
            <a:endParaRPr lang="en-GB" altLang="en-US" sz="2400" dirty="0" smtClean="0"/>
          </a:p>
          <a:p>
            <a:pPr algn="ctr">
              <a:lnSpc>
                <a:spcPct val="90000"/>
              </a:lnSpc>
            </a:pPr>
            <a:endParaRPr lang="en-GB" altLang="en-US" sz="2400" dirty="0" smtClean="0"/>
          </a:p>
        </p:txBody>
      </p:sp>
      <p:pic>
        <p:nvPicPr>
          <p:cNvPr id="1026" name="Picture 2" descr="http://www.dcc.ac.uk/sites/default/files/lifecycle_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5355127" cy="4797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0112" y="2492896"/>
            <a:ext cx="3366627" cy="2308324"/>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GB" sz="2400" dirty="0" smtClean="0"/>
              <a:t>Active and ongoing </a:t>
            </a:r>
          </a:p>
          <a:p>
            <a:pPr marL="285750" indent="-285750">
              <a:lnSpc>
                <a:spcPct val="200000"/>
              </a:lnSpc>
              <a:buFont typeface="Arial" panose="020B0604020202020204" pitchFamily="34" charset="0"/>
              <a:buChar char="•"/>
            </a:pPr>
            <a:r>
              <a:rPr lang="en-GB" sz="2400" dirty="0" smtClean="0"/>
              <a:t>Adding value</a:t>
            </a:r>
          </a:p>
          <a:p>
            <a:pPr marL="285750" indent="-285750">
              <a:lnSpc>
                <a:spcPct val="200000"/>
              </a:lnSpc>
              <a:buFont typeface="Arial" panose="020B0604020202020204" pitchFamily="34" charset="0"/>
              <a:buChar char="•"/>
            </a:pPr>
            <a:r>
              <a:rPr lang="en-GB" sz="2400" dirty="0" smtClean="0"/>
              <a:t>Many actors involved</a:t>
            </a:r>
            <a:endParaRPr lang="en-GB" sz="2400" dirty="0"/>
          </a:p>
        </p:txBody>
      </p:sp>
    </p:spTree>
    <p:extLst>
      <p:ext uri="{BB962C8B-B14F-4D97-AF65-F5344CB8AC3E}">
        <p14:creationId xmlns:p14="http://schemas.microsoft.com/office/powerpoint/2010/main" val="3041428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048682"/>
          <p:cNvSpPr>
            <a:spLocks noGrp="1"/>
          </p:cNvSpPr>
          <p:nvPr>
            <p:ph type="title" idx="4294967295"/>
          </p:nvPr>
        </p:nvSpPr>
        <p:spPr>
          <a:xfrm>
            <a:off x="-5060" y="188640"/>
            <a:ext cx="9144000" cy="9366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Good practice when creating DMPs</a:t>
            </a:r>
          </a:p>
        </p:txBody>
      </p:sp>
      <p:sp>
        <p:nvSpPr>
          <p:cNvPr id="1048684" name="Rectangle 1048683"/>
          <p:cNvSpPr/>
          <p:nvPr/>
        </p:nvSpPr>
        <p:spPr>
          <a:xfrm>
            <a:off x="388936" y="1052736"/>
            <a:ext cx="8569325" cy="4679950"/>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914400" lvl="1" indent="-548640" algn="l" fontAlgn="base" latinLnBrk="1">
              <a:lnSpc>
                <a:spcPct val="85000"/>
              </a:lnSpc>
              <a:spcBef>
                <a:spcPts val="600"/>
              </a:spcBef>
              <a:spcAft>
                <a:spcPts val="600"/>
              </a:spcAft>
              <a:buClr>
                <a:srgbClr val="C0504D"/>
              </a:buClr>
              <a:buFontTx/>
              <a:buNone/>
            </a:pPr>
            <a:endParaRPr lang="en-US" altLang="en-US" sz="600" baseline="0" dirty="0">
              <a:solidFill>
                <a:srgbClr val="000000"/>
              </a:solidFill>
              <a:latin typeface="Arial" charset="0"/>
              <a:ea typeface="Arial" charset="0"/>
              <a:sym typeface="Arial" charset="0"/>
            </a:endParaRPr>
          </a:p>
          <a:p>
            <a:pPr marL="914400" lvl="1" indent="-548640" algn="l" fontAlgn="base">
              <a:lnSpc>
                <a:spcPct val="100000"/>
              </a:lnSpc>
              <a:spcBef>
                <a:spcPts val="600"/>
              </a:spcBef>
              <a:spcAft>
                <a:spcPts val="2400"/>
              </a:spcAft>
              <a:buClr>
                <a:srgbClr val="4F81BD"/>
              </a:buClr>
              <a:buFont typeface="Wingdings" pitchFamily="2" charset="2"/>
              <a:buChar char="§"/>
            </a:pPr>
            <a:r>
              <a:rPr lang="en-US" altLang="en-US" sz="2400" baseline="0" dirty="0">
                <a:solidFill>
                  <a:srgbClr val="000000"/>
                </a:solidFill>
                <a:latin typeface="Arial" charset="0"/>
                <a:ea typeface="Arial" charset="0"/>
                <a:sym typeface="Arial" charset="0"/>
              </a:rPr>
              <a:t>Start early!</a:t>
            </a:r>
          </a:p>
          <a:p>
            <a:pPr marL="914400" lvl="1" indent="-548640" algn="l" fontAlgn="base">
              <a:lnSpc>
                <a:spcPct val="100000"/>
              </a:lnSpc>
              <a:spcBef>
                <a:spcPts val="600"/>
              </a:spcBef>
              <a:spcAft>
                <a:spcPts val="2400"/>
              </a:spcAft>
              <a:buClr>
                <a:srgbClr val="4F81BD"/>
              </a:buClr>
              <a:buFont typeface="Wingdings" pitchFamily="2" charset="2"/>
              <a:buChar char="§"/>
            </a:pPr>
            <a:r>
              <a:rPr lang="en-US" altLang="en-US" sz="2400" baseline="0" dirty="0">
                <a:solidFill>
                  <a:srgbClr val="000000"/>
                </a:solidFill>
                <a:latin typeface="Arial" charset="0"/>
                <a:ea typeface="Arial" charset="0"/>
                <a:sym typeface="Arial" charset="0"/>
              </a:rPr>
              <a:t>Justify additional resource needed for RDM and add to proposed budget</a:t>
            </a:r>
          </a:p>
          <a:p>
            <a:pPr marL="914400" lvl="1" indent="-548640" algn="l" fontAlgn="base">
              <a:lnSpc>
                <a:spcPct val="100000"/>
              </a:lnSpc>
              <a:spcBef>
                <a:spcPts val="600"/>
              </a:spcBef>
              <a:spcAft>
                <a:spcPts val="2400"/>
              </a:spcAft>
              <a:buClr>
                <a:srgbClr val="4F81BD"/>
              </a:buClr>
              <a:buFont typeface="Wingdings" pitchFamily="2" charset="2"/>
              <a:buChar char="§"/>
            </a:pPr>
            <a:r>
              <a:rPr lang="en-US" altLang="en-US" sz="2400" baseline="0" dirty="0">
                <a:solidFill>
                  <a:srgbClr val="000000"/>
                </a:solidFill>
                <a:latin typeface="Arial" charset="0"/>
                <a:ea typeface="Arial" charset="0"/>
                <a:sym typeface="Arial" charset="0"/>
              </a:rPr>
              <a:t>Do not to write the plan in isolation – seek advice from colleagues (ethics, IT, library)</a:t>
            </a:r>
          </a:p>
          <a:p>
            <a:pPr marL="914400" lvl="1" indent="-548640" algn="l" fontAlgn="base">
              <a:lnSpc>
                <a:spcPct val="100000"/>
              </a:lnSpc>
              <a:spcBef>
                <a:spcPts val="600"/>
              </a:spcBef>
              <a:spcAft>
                <a:spcPts val="2400"/>
              </a:spcAft>
              <a:buClr>
                <a:srgbClr val="4F81BD"/>
              </a:buClr>
              <a:buFont typeface="Wingdings" pitchFamily="2" charset="2"/>
              <a:buChar char="§"/>
            </a:pPr>
            <a:r>
              <a:rPr lang="en-US" altLang="en-US" sz="2400" baseline="0" dirty="0">
                <a:solidFill>
                  <a:srgbClr val="000000"/>
                </a:solidFill>
                <a:latin typeface="Arial" charset="0"/>
                <a:ea typeface="MS PGothic" pitchFamily="34" charset="-128"/>
                <a:sym typeface="Arial" charset="0"/>
              </a:rPr>
              <a:t>Be realistic - base plans on available skills &amp; support</a:t>
            </a:r>
            <a:r>
              <a:rPr lang="en-US" altLang="en-GB" sz="2400" baseline="0" dirty="0">
                <a:solidFill>
                  <a:srgbClr val="000000"/>
                </a:solidFill>
                <a:latin typeface="Arial" charset="0"/>
                <a:ea typeface="MS PGothic" pitchFamily="34" charset="-128"/>
                <a:sym typeface="Arial" charset="0"/>
              </a:rPr>
              <a:t>. Don't gold plate plan. </a:t>
            </a:r>
            <a:r>
              <a:rPr lang="en-US" altLang="en-US" sz="2400" baseline="0" dirty="0">
                <a:solidFill>
                  <a:srgbClr val="000000"/>
                </a:solidFill>
                <a:latin typeface="Arial" charset="0"/>
                <a:ea typeface="MS PGothic" pitchFamily="34" charset="-128"/>
                <a:sym typeface="Arial" charset="0"/>
              </a:rPr>
              <a:t> </a:t>
            </a:r>
            <a:endParaRPr lang="zh-CN" altLang="en-US" dirty="0"/>
          </a:p>
          <a:p>
            <a:pPr marL="914400" lvl="1" indent="-548640" algn="l" fontAlgn="base">
              <a:lnSpc>
                <a:spcPct val="100000"/>
              </a:lnSpc>
              <a:spcBef>
                <a:spcPts val="600"/>
              </a:spcBef>
              <a:spcAft>
                <a:spcPts val="2400"/>
              </a:spcAft>
              <a:buClr>
                <a:srgbClr val="4F81BD"/>
              </a:buClr>
              <a:buFont typeface="Wingdings" pitchFamily="2" charset="2"/>
              <a:buChar char="§"/>
            </a:pPr>
            <a:r>
              <a:rPr lang="en-US" altLang="en-US" sz="2400" baseline="0" dirty="0">
                <a:solidFill>
                  <a:srgbClr val="000000"/>
                </a:solidFill>
                <a:latin typeface="Arial" charset="0"/>
                <a:ea typeface="Arial" charset="0"/>
                <a:sym typeface="Arial" charset="0"/>
              </a:rPr>
              <a:t>The plan will - </a:t>
            </a:r>
            <a:r>
              <a:rPr lang="en-US" altLang="en-US" sz="2400" b="1" baseline="0" dirty="0">
                <a:solidFill>
                  <a:srgbClr val="000000"/>
                </a:solidFill>
                <a:latin typeface="Arial" charset="0"/>
                <a:ea typeface="Arial" charset="0"/>
                <a:sym typeface="Arial" charset="0"/>
              </a:rPr>
              <a:t>and should </a:t>
            </a:r>
            <a:r>
              <a:rPr lang="en-US" altLang="en-US" sz="2400" baseline="0" dirty="0">
                <a:solidFill>
                  <a:srgbClr val="000000"/>
                </a:solidFill>
                <a:latin typeface="Arial" charset="0"/>
                <a:ea typeface="Arial" charset="0"/>
                <a:sym typeface="Arial" charset="0"/>
              </a:rPr>
              <a:t>- change over time!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048590"/>
          <p:cNvSpPr>
            <a:spLocks noGrp="1"/>
          </p:cNvSpPr>
          <p:nvPr>
            <p:ph type="title"/>
          </p:nvPr>
        </p:nvSpPr>
        <p:spPr>
          <a:xfrm>
            <a:off x="-180975" y="549275"/>
            <a:ext cx="9144000" cy="6477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Lack of RDM infrastructure </a:t>
            </a:r>
            <a:r>
              <a:rPr lang="zh-CN" altLang="en-US" sz="3200" b="1" baseline="0" dirty="0" smtClean="0">
                <a:solidFill>
                  <a:srgbClr val="000000"/>
                </a:solidFill>
                <a:latin typeface="Calibri" pitchFamily="34" charset="0"/>
                <a:ea typeface="宋体" charset="0"/>
                <a:sym typeface="Arial" charset="0"/>
              </a:rPr>
              <a:t>metrics</a:t>
            </a:r>
            <a:r>
              <a:rPr lang="en-GB" altLang="zh-CN" sz="3200" b="1" baseline="0" dirty="0" smtClean="0">
                <a:solidFill>
                  <a:srgbClr val="000000"/>
                </a:solidFill>
                <a:latin typeface="Calibri" pitchFamily="34" charset="0"/>
                <a:ea typeface="宋体" charset="0"/>
                <a:sym typeface="Arial" charset="0"/>
              </a:rPr>
              <a:t>:</a:t>
            </a:r>
            <a:r>
              <a:rPr lang="zh-CN" altLang="en-US" sz="3200" b="1" baseline="0" dirty="0" smtClean="0">
                <a:solidFill>
                  <a:srgbClr val="000000"/>
                </a:solidFill>
                <a:latin typeface="Calibri" pitchFamily="34" charset="0"/>
                <a:ea typeface="宋体" charset="0"/>
                <a:sym typeface="Arial" charset="0"/>
              </a:rPr>
              <a:t> </a:t>
            </a:r>
            <a:r>
              <a:rPr lang="en-GB" altLang="zh-CN" sz="3200" b="1" baseline="0" dirty="0" smtClean="0">
                <a:solidFill>
                  <a:srgbClr val="000000"/>
                </a:solidFill>
                <a:latin typeface="Calibri" pitchFamily="34" charset="0"/>
                <a:ea typeface="宋体" charset="0"/>
                <a:sym typeface="Arial" charset="0"/>
              </a:rPr>
              <a:t/>
            </a:r>
            <a:br>
              <a:rPr lang="en-GB" altLang="zh-CN" sz="3200" b="1" baseline="0" dirty="0" smtClean="0">
                <a:solidFill>
                  <a:srgbClr val="000000"/>
                </a:solidFill>
                <a:latin typeface="Calibri" pitchFamily="34" charset="0"/>
                <a:ea typeface="宋体" charset="0"/>
                <a:sym typeface="Arial" charset="0"/>
              </a:rPr>
            </a:br>
            <a:r>
              <a:rPr lang="zh-CN" altLang="en-US" sz="3200" b="1" baseline="0" dirty="0" smtClean="0">
                <a:solidFill>
                  <a:srgbClr val="000000"/>
                </a:solidFill>
                <a:latin typeface="Calibri" pitchFamily="34" charset="0"/>
                <a:ea typeface="宋体" charset="0"/>
                <a:sym typeface="Arial" charset="0"/>
              </a:rPr>
              <a:t>how </a:t>
            </a:r>
            <a:r>
              <a:rPr lang="zh-CN" altLang="en-US" sz="3200" b="1" baseline="0" dirty="0">
                <a:solidFill>
                  <a:srgbClr val="000000"/>
                </a:solidFill>
                <a:latin typeface="Calibri" pitchFamily="34" charset="0"/>
                <a:ea typeface="宋体" charset="0"/>
                <a:sym typeface="Arial" charset="0"/>
              </a:rPr>
              <a:t>to measure success</a:t>
            </a:r>
          </a:p>
        </p:txBody>
      </p:sp>
      <p:pic>
        <p:nvPicPr>
          <p:cNvPr id="2097154" name="Content Placeholder 2097153"/>
          <p:cNvPicPr>
            <a:picLocks noGrp="1"/>
          </p:cNvPicPr>
          <p:nvPr>
            <p:ph idx="1"/>
          </p:nvPr>
        </p:nvPicPr>
        <p:blipFill>
          <a:blip r:embed="rId3"/>
          <a:srcRect/>
          <a:stretch>
            <a:fillRect/>
          </a:stretch>
        </p:blipFill>
        <p:spPr>
          <a:xfrm>
            <a:off x="2736850" y="2068512"/>
            <a:ext cx="4124325" cy="3187700"/>
          </a:xfrm>
          <a:prstGeom prst="rect">
            <a:avLst/>
          </a:prstGeom>
          <a:noFill/>
          <a:ln w="9525" cap="flat" cmpd="sng">
            <a:solidFill>
              <a:srgbClr val="000000">
                <a:alpha val="100000"/>
              </a:srgbClr>
            </a:solidFill>
            <a:prstDash val="solid"/>
            <a:miter/>
          </a:ln>
        </p:spPr>
      </p:pic>
      <p:sp>
        <p:nvSpPr>
          <p:cNvPr id="1048592" name="Rectangle 1048591"/>
          <p:cNvSpPr/>
          <p:nvPr/>
        </p:nvSpPr>
        <p:spPr>
          <a:xfrm>
            <a:off x="2368550" y="5629275"/>
            <a:ext cx="4897437" cy="481012"/>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200" baseline="0">
                <a:solidFill>
                  <a:srgbClr val="000000"/>
                </a:solidFill>
                <a:latin typeface="Arial" charset="0"/>
                <a:ea typeface="Arial" charset="0"/>
                <a:sym typeface="Arial" charset="0"/>
                <a:hlinkClick r:id="rId4"/>
              </a:rPr>
              <a:t>http://www.dcc.ac.uk/resources/how-guides/track-data-impact-metrics</a:t>
            </a:r>
            <a:r>
              <a:rPr lang="en-US" altLang="en-US" sz="1200" baseline="0">
                <a:solidFill>
                  <a:srgbClr val="000000"/>
                </a:solidFill>
                <a:latin typeface="Arial" charset="0"/>
                <a:ea typeface="Arial" charset="0"/>
                <a:sym typeface="Arial"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Content Placeholder 1048585"/>
          <p:cNvSpPr>
            <a:spLocks noGrp="1"/>
          </p:cNvSpPr>
          <p:nvPr>
            <p:ph idx="1"/>
          </p:nvPr>
        </p:nvSpPr>
        <p:spPr>
          <a:xfrm>
            <a:off x="685800" y="1989137"/>
            <a:ext cx="7772400" cy="403225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fontAlgn="base">
              <a:lnSpc>
                <a:spcPct val="100000"/>
              </a:lnSpc>
              <a:spcBef>
                <a:spcPct val="20000"/>
              </a:spcBef>
              <a:spcAft>
                <a:spcPct val="0"/>
              </a:spcAft>
              <a:buSzPct val="100000"/>
              <a:buFont typeface="Arial" charset="0"/>
              <a:buChar char="•"/>
            </a:pPr>
            <a:r>
              <a:rPr lang="zh-CN" altLang="en-US" sz="2800" baseline="0" dirty="0">
                <a:solidFill>
                  <a:srgbClr val="000000"/>
                </a:solidFill>
                <a:latin typeface="Calibri" pitchFamily="34" charset="0"/>
                <a:ea typeface="宋体" charset="0"/>
                <a:sym typeface="Arial" charset="0"/>
              </a:rPr>
              <a:t>Systems and support that are utilised and relevant to researchers’ needs</a:t>
            </a:r>
          </a:p>
          <a:p>
            <a:pPr marL="342900" lvl="0" indent="-342900" algn="l" fontAlgn="base">
              <a:lnSpc>
                <a:spcPct val="100000"/>
              </a:lnSpc>
              <a:spcBef>
                <a:spcPct val="20000"/>
              </a:spcBef>
              <a:spcAft>
                <a:spcPct val="0"/>
              </a:spcAft>
              <a:buSzPct val="100000"/>
              <a:buFont typeface="Arial" charset="0"/>
              <a:buChar char="•"/>
            </a:pPr>
            <a:r>
              <a:rPr lang="zh-CN" altLang="en-US" sz="2800" baseline="0" dirty="0">
                <a:solidFill>
                  <a:srgbClr val="000000"/>
                </a:solidFill>
                <a:latin typeface="Calibri" pitchFamily="34" charset="0"/>
                <a:ea typeface="宋体" charset="0"/>
                <a:sym typeface="Arial" charset="0"/>
              </a:rPr>
              <a:t>More visible research outputs and increased impact</a:t>
            </a:r>
            <a:r>
              <a:rPr lang="en-US" altLang="zh-CN" sz="2800" baseline="0" dirty="0">
                <a:solidFill>
                  <a:srgbClr val="000000"/>
                </a:solidFill>
                <a:latin typeface="Calibri" pitchFamily="34" charset="0"/>
                <a:ea typeface="宋体" charset="0"/>
                <a:sym typeface="Arial" charset="0"/>
              </a:rPr>
              <a:t> - even for negative results</a:t>
            </a:r>
            <a:endParaRPr lang="zh-CN" altLang="en-US" dirty="0"/>
          </a:p>
          <a:p>
            <a:pPr marL="342900" lvl="0" indent="-342900" algn="l" fontAlgn="base">
              <a:lnSpc>
                <a:spcPct val="100000"/>
              </a:lnSpc>
              <a:spcBef>
                <a:spcPct val="20000"/>
              </a:spcBef>
              <a:spcAft>
                <a:spcPct val="0"/>
              </a:spcAft>
              <a:buSzPct val="100000"/>
              <a:buFont typeface="Arial" charset="0"/>
              <a:buChar char="•"/>
            </a:pPr>
            <a:r>
              <a:rPr lang="zh-CN" altLang="en-US" sz="2800" baseline="0" dirty="0">
                <a:solidFill>
                  <a:srgbClr val="000000"/>
                </a:solidFill>
                <a:latin typeface="Calibri" pitchFamily="34" charset="0"/>
                <a:ea typeface="宋体" charset="0"/>
                <a:sym typeface="Arial" charset="0"/>
              </a:rPr>
              <a:t>Easier reporting through more joined up systems and processes</a:t>
            </a:r>
          </a:p>
          <a:p>
            <a:pPr marL="342900" lvl="0" indent="-342900" algn="l" fontAlgn="base">
              <a:lnSpc>
                <a:spcPct val="100000"/>
              </a:lnSpc>
              <a:spcBef>
                <a:spcPct val="20000"/>
              </a:spcBef>
              <a:spcAft>
                <a:spcPct val="0"/>
              </a:spcAft>
              <a:buSzPct val="100000"/>
              <a:buFont typeface="Arial" charset="0"/>
              <a:buChar char="•"/>
            </a:pPr>
            <a:r>
              <a:rPr lang="zh-CN" altLang="en-US" sz="2800" baseline="0" dirty="0">
                <a:solidFill>
                  <a:srgbClr val="000000"/>
                </a:solidFill>
                <a:latin typeface="Calibri" pitchFamily="34" charset="0"/>
                <a:ea typeface="宋体" charset="0"/>
                <a:sym typeface="Arial" charset="0"/>
              </a:rPr>
              <a:t>Better and more reproducible research!</a:t>
            </a:r>
          </a:p>
          <a:p>
            <a:pPr marL="342900" lvl="0" indent="-342900" algn="l" eaLnBrk="1" fontAlgn="base" latinLnBrk="1" hangingPunct="1">
              <a:lnSpc>
                <a:spcPct val="100000"/>
              </a:lnSpc>
              <a:spcBef>
                <a:spcPct val="20000"/>
              </a:spcBef>
              <a:spcAft>
                <a:spcPct val="0"/>
              </a:spcAft>
              <a:buSzPct val="100000"/>
              <a:buFontTx/>
              <a:buNone/>
            </a:pPr>
            <a:endParaRPr lang="zh-CN" altLang="en-US" sz="2800" baseline="0" dirty="0">
              <a:solidFill>
                <a:srgbClr val="000000"/>
              </a:solidFill>
              <a:latin typeface="Calibri" pitchFamily="34" charset="0"/>
              <a:ea typeface="宋体" charset="0"/>
              <a:sym typeface="Arial" charset="0"/>
            </a:endParaRPr>
          </a:p>
        </p:txBody>
      </p:sp>
      <p:pic>
        <p:nvPicPr>
          <p:cNvPr id="2097152" name="Picture 2097151"/>
          <p:cNvPicPr>
            <a:picLocks/>
          </p:cNvPicPr>
          <p:nvPr/>
        </p:nvPicPr>
        <p:blipFill>
          <a:blip r:embed="rId3"/>
          <a:srcRect/>
          <a:stretch>
            <a:fillRect/>
          </a:stretch>
        </p:blipFill>
        <p:spPr>
          <a:xfrm rot="20760000">
            <a:off x="5364162" y="5022850"/>
            <a:ext cx="3733800" cy="1404937"/>
          </a:xfrm>
          <a:prstGeom prst="rect">
            <a:avLst/>
          </a:prstGeom>
          <a:noFill/>
          <a:ln>
            <a:noFill/>
          </a:ln>
        </p:spPr>
      </p:pic>
      <p:sp>
        <p:nvSpPr>
          <p:cNvPr id="1048587" name="Title 1048586"/>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Good RDM helps you comply with mandates </a:t>
            </a:r>
            <a:r>
              <a:rPr lang="en-GB" altLang="zh-CN" sz="3200" b="1" baseline="0" dirty="0" smtClean="0">
                <a:solidFill>
                  <a:srgbClr val="000000"/>
                </a:solidFill>
                <a:latin typeface="Calibri" pitchFamily="34" charset="0"/>
                <a:ea typeface="宋体" charset="0"/>
                <a:sym typeface="Arial" charset="0"/>
              </a:rPr>
              <a:t/>
            </a:r>
            <a:br>
              <a:rPr lang="en-GB" altLang="zh-CN" sz="3200" b="1" baseline="0" dirty="0" smtClean="0">
                <a:solidFill>
                  <a:srgbClr val="000000"/>
                </a:solidFill>
                <a:latin typeface="Calibri" pitchFamily="34" charset="0"/>
                <a:ea typeface="宋体" charset="0"/>
                <a:sym typeface="Arial" charset="0"/>
              </a:rPr>
            </a:br>
            <a:r>
              <a:rPr lang="zh-CN" altLang="en-US" sz="3200" b="1" baseline="0" dirty="0" smtClean="0">
                <a:solidFill>
                  <a:srgbClr val="000000"/>
                </a:solidFill>
                <a:latin typeface="Calibri" pitchFamily="34" charset="0"/>
                <a:ea typeface="宋体" charset="0"/>
                <a:sym typeface="Arial" charset="0"/>
              </a:rPr>
              <a:t>but also </a:t>
            </a:r>
            <a:r>
              <a:rPr lang="en-GB" altLang="zh-CN" sz="3200" b="1" baseline="0" dirty="0" smtClean="0">
                <a:solidFill>
                  <a:srgbClr val="000000"/>
                </a:solidFill>
                <a:latin typeface="Calibri" pitchFamily="34" charset="0"/>
                <a:ea typeface="宋体" charset="0"/>
                <a:sym typeface="Arial" charset="0"/>
              </a:rPr>
              <a:t>leads to</a:t>
            </a:r>
            <a:r>
              <a:rPr lang="zh-CN" altLang="en-US" sz="3200" b="1" baseline="0" dirty="0" smtClean="0">
                <a:solidFill>
                  <a:srgbClr val="000000"/>
                </a:solidFill>
                <a:latin typeface="Calibri" pitchFamily="34" charset="0"/>
                <a:ea typeface="宋体" charset="0"/>
                <a:sym typeface="Arial" charset="0"/>
              </a:rPr>
              <a:t>…</a:t>
            </a:r>
            <a:endParaRPr lang="zh-CN" altLang="en-US" sz="3200" b="1" baseline="0" dirty="0">
              <a:solidFill>
                <a:srgbClr val="000000"/>
              </a:solidFill>
              <a:latin typeface="Calibri" pitchFamily="34" charset="0"/>
              <a:ea typeface="宋体" charset="0"/>
              <a:sym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a:xfrm>
            <a:off x="1403350" y="1268412"/>
            <a:ext cx="5832475" cy="9144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baseline="0">
                <a:solidFill>
                  <a:srgbClr val="000000"/>
                </a:solidFill>
                <a:latin typeface="Calibri" pitchFamily="34" charset="0"/>
                <a:ea typeface="宋体" charset="0"/>
                <a:sym typeface="Arial" charset="0"/>
              </a:rPr>
              <a:t>Thanks for listening!</a:t>
            </a:r>
          </a:p>
        </p:txBody>
      </p:sp>
      <p:sp>
        <p:nvSpPr>
          <p:cNvPr id="1048589" name="Content Placeholder 1048588"/>
          <p:cNvSpPr>
            <a:spLocks noGrp="1"/>
          </p:cNvSpPr>
          <p:nvPr>
            <p:ph idx="1"/>
          </p:nvPr>
        </p:nvSpPr>
        <p:spPr>
          <a:xfrm>
            <a:off x="603250" y="2214562"/>
            <a:ext cx="7127875" cy="338455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ctr" eaLnBrk="1" fontAlgn="base" latinLnBrk="1" hangingPunct="1">
              <a:lnSpc>
                <a:spcPct val="80000"/>
              </a:lnSpc>
              <a:spcBef>
                <a:spcPct val="20000"/>
              </a:spcBef>
              <a:spcAft>
                <a:spcPct val="0"/>
              </a:spcAft>
              <a:buSzPct val="100000"/>
              <a:buFontTx/>
              <a:buNone/>
            </a:pPr>
            <a:endParaRPr lang="zh-CN" altLang="en-US" sz="3300" u="sng" baseline="0">
              <a:solidFill>
                <a:srgbClr val="0096E3"/>
              </a:solidFill>
              <a:latin typeface="Calibri" pitchFamily="34" charset="0"/>
              <a:ea typeface="宋体" charset="0"/>
              <a:sym typeface="Arial" charset="0"/>
            </a:endParaRP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joy.davidson@glasgow.ac.uk </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hlinkClick r:id="rId3"/>
              </a:rPr>
              <a:t>www.dcc.ac.uk</a:t>
            </a:r>
            <a:r>
              <a:rPr lang="zh-CN" altLang="en-US" sz="2600" baseline="0">
                <a:solidFill>
                  <a:srgbClr val="000000"/>
                </a:solidFill>
                <a:latin typeface="Calibri" pitchFamily="34" charset="0"/>
                <a:ea typeface="宋体" charset="0"/>
                <a:sym typeface="Arial" charset="0"/>
              </a:rPr>
              <a:t> </a:t>
            </a:r>
          </a:p>
          <a:p>
            <a:pPr marL="342900" lvl="0" indent="-342900" algn="ctr" eaLnBrk="1" fontAlgn="base" latinLnBrk="1" hangingPunct="1">
              <a:lnSpc>
                <a:spcPct val="80000"/>
              </a:lnSpc>
              <a:spcBef>
                <a:spcPct val="20000"/>
              </a:spcBef>
              <a:spcAft>
                <a:spcPct val="0"/>
              </a:spcAft>
              <a:buSzPct val="100000"/>
              <a:buFontTx/>
              <a:buNone/>
            </a:pPr>
            <a:endParaRPr lang="zh-CN" altLang="en-US" sz="2600" baseline="0">
              <a:solidFill>
                <a:srgbClr val="000000"/>
              </a:solidFill>
              <a:latin typeface="Calibri" pitchFamily="34" charset="0"/>
              <a:ea typeface="宋体" charset="0"/>
              <a:sym typeface="Arial" charset="0"/>
            </a:endParaRP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Follow us on twitter:</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@jd162a </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 @digitalcuration and #ukdcc</a:t>
            </a:r>
          </a:p>
          <a:p>
            <a:pPr marL="342900" lvl="0" indent="-342900" algn="l" eaLnBrk="1" fontAlgn="base" latinLnBrk="1" hangingPunct="1">
              <a:lnSpc>
                <a:spcPct val="80000"/>
              </a:lnSpc>
              <a:spcBef>
                <a:spcPct val="20000"/>
              </a:spcBef>
              <a:spcAft>
                <a:spcPct val="0"/>
              </a:spcAft>
              <a:buSzPct val="100000"/>
              <a:buFontTx/>
              <a:buNone/>
            </a:pPr>
            <a:r>
              <a:rPr lang="zh-CN" altLang="en-US" sz="2200" baseline="0">
                <a:solidFill>
                  <a:srgbClr val="000000"/>
                </a:solidFill>
                <a:latin typeface="Calibri" pitchFamily="34" charset="0"/>
                <a:ea typeface="宋体" charset="0"/>
                <a:sym typeface="Arial" charset="0"/>
              </a:rPr>
              <a:t>	</a:t>
            </a:r>
          </a:p>
          <a:p>
            <a:pPr marL="342900" lvl="0" indent="-342900" algn="l" eaLnBrk="1" fontAlgn="base" latinLnBrk="1" hangingPunct="1">
              <a:lnSpc>
                <a:spcPct val="80000"/>
              </a:lnSpc>
              <a:spcBef>
                <a:spcPct val="20000"/>
              </a:spcBef>
              <a:spcAft>
                <a:spcPct val="0"/>
              </a:spcAft>
              <a:buSzPct val="100000"/>
              <a:buFontTx/>
              <a:buNone/>
            </a:pPr>
            <a:endParaRPr lang="zh-CN" altLang="en-US" sz="1900" baseline="0">
              <a:solidFill>
                <a:srgbClr val="000000"/>
              </a:solidFill>
              <a:latin typeface="Calibri" pitchFamily="34" charset="0"/>
              <a:ea typeface="宋体" charset="0"/>
              <a:sym typeface="Arial" charset="0"/>
            </a:endParaRPr>
          </a:p>
          <a:p>
            <a:pPr marL="342900" lvl="0" indent="-342900" algn="l" eaLnBrk="1" fontAlgn="base" latinLnBrk="1" hangingPunct="1">
              <a:lnSpc>
                <a:spcPct val="80000"/>
              </a:lnSpc>
              <a:spcBef>
                <a:spcPct val="20000"/>
              </a:spcBef>
              <a:spcAft>
                <a:spcPct val="0"/>
              </a:spcAft>
              <a:buSzPct val="100000"/>
              <a:buFontTx/>
              <a:buNone/>
            </a:pPr>
            <a:endParaRPr lang="zh-CN" altLang="en-US" sz="2200" baseline="0">
              <a:solidFill>
                <a:srgbClr val="000000"/>
              </a:solidFill>
              <a:latin typeface="Calibri" pitchFamily="34" charset="0"/>
              <a:ea typeface="宋体" charset="0"/>
              <a:sym typeface="Arial" charset="0"/>
            </a:endParaRPr>
          </a:p>
        </p:txBody>
      </p:sp>
      <p:pic>
        <p:nvPicPr>
          <p:cNvPr id="2097153" name="Picture 2097152"/>
          <p:cNvPicPr>
            <a:picLocks/>
          </p:cNvPicPr>
          <p:nvPr/>
        </p:nvPicPr>
        <p:blipFill>
          <a:blip r:embed="rId4"/>
          <a:srcRect/>
          <a:stretch>
            <a:fillRect/>
          </a:stretch>
        </p:blipFill>
        <p:spPr>
          <a:xfrm>
            <a:off x="8101012" y="0"/>
            <a:ext cx="1042987" cy="6858000"/>
          </a:xfrm>
          <a:prstGeom prst="rect">
            <a:avLst/>
          </a:prstGeom>
          <a:noFill/>
          <a:ln>
            <a:noFill/>
          </a:ln>
        </p:spPr>
      </p:pic>
      <p:sp>
        <p:nvSpPr>
          <p:cNvPr id="1048590" name="Rectangle 1048589"/>
          <p:cNvSpPr/>
          <p:nvPr/>
        </p:nvSpPr>
        <p:spPr>
          <a:xfrm>
            <a:off x="204787" y="5876925"/>
            <a:ext cx="8229600" cy="452596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20000"/>
              </a:spcBef>
              <a:spcAft>
                <a:spcPct val="0"/>
              </a:spcAft>
              <a:buSzPct val="100000"/>
              <a:buFontTx/>
              <a:buNone/>
            </a:pPr>
            <a:endParaRPr lang="en-US" altLang="en-US" sz="2400" baseline="0">
              <a:solidFill>
                <a:srgbClr val="000000"/>
              </a:solidFill>
              <a:latin typeface="Calibri" pitchFamily="34" charset="0"/>
              <a:ea typeface="Arial" charset="0"/>
              <a:sym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What do we mean by data? </a:t>
            </a:r>
            <a:endParaRPr lang="en-GB"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0007" y="1879020"/>
            <a:ext cx="386154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upload.wikimedia.org/wikipedia/commons/thumb/2/25/Open_Access_logo_PLoS_white.svg/150px-Open_Access_logo_PLoS_whit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106190"/>
            <a:ext cx="869222" cy="135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7216" y="5462312"/>
            <a:ext cx="4121641" cy="369332"/>
          </a:xfrm>
          <a:prstGeom prst="rect">
            <a:avLst/>
          </a:prstGeom>
          <a:noFill/>
        </p:spPr>
        <p:txBody>
          <a:bodyPr wrap="none" rtlCol="0">
            <a:spAutoFit/>
          </a:bodyPr>
          <a:lstStyle/>
          <a:p>
            <a:r>
              <a:rPr lang="en-GB" dirty="0" smtClean="0"/>
              <a:t>Open Access – publications and data  </a:t>
            </a:r>
            <a:endParaRPr lang="en-GB" dirty="0"/>
          </a:p>
        </p:txBody>
      </p:sp>
      <p:sp>
        <p:nvSpPr>
          <p:cNvPr id="9" name="TextBox 8"/>
          <p:cNvSpPr txBox="1"/>
          <p:nvPr/>
        </p:nvSpPr>
        <p:spPr>
          <a:xfrm>
            <a:off x="827584" y="1484784"/>
            <a:ext cx="3300904" cy="369332"/>
          </a:xfrm>
          <a:prstGeom prst="rect">
            <a:avLst/>
          </a:prstGeom>
          <a:noFill/>
        </p:spPr>
        <p:txBody>
          <a:bodyPr wrap="none" rtlCol="0">
            <a:spAutoFit/>
          </a:bodyPr>
          <a:lstStyle/>
          <a:p>
            <a:r>
              <a:rPr lang="en-GB" dirty="0" smtClean="0"/>
              <a:t>Software, code and algorithms</a:t>
            </a:r>
            <a:endParaRPr lang="en-GB" dirty="0"/>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407" y="2215188"/>
            <a:ext cx="3638146" cy="293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4857080" y="5044317"/>
            <a:ext cx="33997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800" dirty="0"/>
              <a:t>http://</a:t>
            </a:r>
            <a:r>
              <a:rPr lang="en-GB" altLang="en-US" sz="800" dirty="0" err="1"/>
              <a:t>spatialinformationdesignlab.org</a:t>
            </a:r>
            <a:r>
              <a:rPr lang="en-GB" altLang="en-US" sz="800" dirty="0"/>
              <a:t>/</a:t>
            </a:r>
            <a:r>
              <a:rPr lang="en-GB" altLang="en-US" sz="800" dirty="0" err="1"/>
              <a:t>project_sites</a:t>
            </a:r>
            <a:r>
              <a:rPr lang="en-GB" altLang="en-US" sz="800" dirty="0"/>
              <a:t>/library/</a:t>
            </a:r>
            <a:r>
              <a:rPr lang="en-GB" altLang="en-US" sz="800" dirty="0" err="1"/>
              <a:t>catalog.html</a:t>
            </a:r>
            <a:endParaRPr lang="en-GB" altLang="en-US" sz="800" dirty="0"/>
          </a:p>
        </p:txBody>
      </p:sp>
      <p:sp>
        <p:nvSpPr>
          <p:cNvPr id="12" name="TextBox 11"/>
          <p:cNvSpPr txBox="1"/>
          <p:nvPr/>
        </p:nvSpPr>
        <p:spPr>
          <a:xfrm>
            <a:off x="5221415" y="1845856"/>
            <a:ext cx="2813591" cy="369332"/>
          </a:xfrm>
          <a:prstGeom prst="rect">
            <a:avLst/>
          </a:prstGeom>
          <a:noFill/>
        </p:spPr>
        <p:txBody>
          <a:bodyPr wrap="none" rtlCol="0">
            <a:spAutoFit/>
          </a:bodyPr>
          <a:lstStyle/>
          <a:p>
            <a:r>
              <a:rPr lang="en-GB" dirty="0" smtClean="0"/>
              <a:t>Models and visualisations</a:t>
            </a:r>
            <a:endParaRPr lang="en-GB" dirty="0"/>
          </a:p>
        </p:txBody>
      </p:sp>
    </p:spTree>
    <p:extLst>
      <p:ext uri="{BB962C8B-B14F-4D97-AF65-F5344CB8AC3E}">
        <p14:creationId xmlns:p14="http://schemas.microsoft.com/office/powerpoint/2010/main" val="247540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048622"/>
          <p:cNvSpPr>
            <a:spLocks noGrp="1"/>
          </p:cNvSpPr>
          <p:nvPr>
            <p:ph type="title"/>
          </p:nvPr>
        </p:nvSpPr>
        <p:spPr>
          <a:xfrm>
            <a:off x="0" y="146050"/>
            <a:ext cx="91440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Yes, funders</a:t>
            </a:r>
            <a:r>
              <a:rPr lang="zh-CN" altLang="zh-CN" sz="3200" b="1" baseline="0" dirty="0">
                <a:solidFill>
                  <a:srgbClr val="000000"/>
                </a:solidFill>
                <a:latin typeface="Calibri" pitchFamily="34" charset="0"/>
                <a:ea typeface="宋体" charset="0"/>
                <a:sym typeface="Arial" charset="0"/>
              </a:rPr>
              <a:t> h</a:t>
            </a:r>
            <a:r>
              <a:rPr lang="zh-CN" altLang="en-US" sz="3200" b="1" baseline="0" dirty="0">
                <a:solidFill>
                  <a:srgbClr val="000000"/>
                </a:solidFill>
                <a:latin typeface="Calibri" pitchFamily="34" charset="0"/>
                <a:ea typeface="宋体" charset="0"/>
                <a:sym typeface="Arial" charset="0"/>
              </a:rPr>
              <a:t>ave expectations about data sharing…</a:t>
            </a:r>
          </a:p>
        </p:txBody>
      </p:sp>
      <p:pic>
        <p:nvPicPr>
          <p:cNvPr id="2097161" name="Picture 2097160"/>
          <p:cNvPicPr>
            <a:picLocks/>
          </p:cNvPicPr>
          <p:nvPr/>
        </p:nvPicPr>
        <p:blipFill>
          <a:blip r:embed="rId3"/>
          <a:srcRect/>
          <a:stretch>
            <a:fillRect/>
          </a:stretch>
        </p:blipFill>
        <p:spPr>
          <a:xfrm>
            <a:off x="5003800" y="1941512"/>
            <a:ext cx="3425825" cy="930275"/>
          </a:xfrm>
          <a:prstGeom prst="rect">
            <a:avLst/>
          </a:prstGeom>
          <a:noFill/>
          <a:ln>
            <a:noFill/>
          </a:ln>
        </p:spPr>
      </p:pic>
      <p:pic>
        <p:nvPicPr>
          <p:cNvPr id="2097162" name="Picture 2097161"/>
          <p:cNvPicPr>
            <a:picLocks/>
          </p:cNvPicPr>
          <p:nvPr/>
        </p:nvPicPr>
        <p:blipFill>
          <a:blip r:embed="rId4"/>
          <a:srcRect/>
          <a:stretch>
            <a:fillRect/>
          </a:stretch>
        </p:blipFill>
        <p:spPr>
          <a:xfrm>
            <a:off x="428625" y="1911350"/>
            <a:ext cx="3925887" cy="3836987"/>
          </a:xfrm>
          <a:prstGeom prst="rect">
            <a:avLst/>
          </a:prstGeom>
          <a:noFill/>
          <a:ln>
            <a:noFill/>
          </a:ln>
        </p:spPr>
      </p:pic>
      <p:sp>
        <p:nvSpPr>
          <p:cNvPr id="1048624" name="Rectangle 1048623"/>
          <p:cNvSpPr/>
          <p:nvPr/>
        </p:nvSpPr>
        <p:spPr>
          <a:xfrm>
            <a:off x="4430712" y="2838450"/>
            <a:ext cx="4572000" cy="62388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r" eaLnBrk="1" fontAlgn="base" latinLnBrk="1" hangingPunct="1">
              <a:lnSpc>
                <a:spcPct val="100000"/>
              </a:lnSpc>
              <a:spcBef>
                <a:spcPct val="0"/>
              </a:spcBef>
              <a:spcAft>
                <a:spcPct val="0"/>
              </a:spcAft>
              <a:buSzPct val="100000"/>
              <a:buFontTx/>
              <a:buNone/>
            </a:pPr>
            <a:r>
              <a:rPr lang="en-US" altLang="en-US" sz="2000" baseline="0">
                <a:solidFill>
                  <a:srgbClr val="000000"/>
                </a:solidFill>
                <a:latin typeface="Arial" charset="0"/>
                <a:ea typeface="Arial" charset="0"/>
                <a:sym typeface="Arial" charset="0"/>
              </a:rPr>
              <a:t>Common Principles on Data Policy</a:t>
            </a:r>
          </a:p>
          <a:p>
            <a:pPr marL="0" lvl="0" indent="0" algn="r" eaLnBrk="1" fontAlgn="base" latinLnBrk="1" hangingPunct="1">
              <a:lnSpc>
                <a:spcPct val="100000"/>
              </a:lnSpc>
              <a:spcBef>
                <a:spcPct val="0"/>
              </a:spcBef>
              <a:spcAft>
                <a:spcPct val="0"/>
              </a:spcAft>
              <a:buSzPct val="100000"/>
              <a:buFontTx/>
              <a:buNone/>
            </a:pPr>
            <a:r>
              <a:rPr lang="en-US" altLang="en-US" sz="1200" baseline="0">
                <a:solidFill>
                  <a:srgbClr val="000000"/>
                </a:solidFill>
                <a:latin typeface="Arial" charset="0"/>
                <a:ea typeface="Arial" charset="0"/>
                <a:sym typeface="Arial" charset="0"/>
                <a:hlinkClick r:id="rId5"/>
              </a:rPr>
              <a:t>http://www.rcuk.ac.uk/research/Pages/DataPolicy.aspx</a:t>
            </a:r>
            <a:r>
              <a:rPr lang="en-US" altLang="en-US" sz="1200" baseline="0">
                <a:solidFill>
                  <a:srgbClr val="000000"/>
                </a:solidFill>
                <a:latin typeface="Arial" charset="0"/>
                <a:ea typeface="Arial" charset="0"/>
                <a:sym typeface="Arial" charset="0"/>
              </a:rPr>
              <a:t> </a:t>
            </a:r>
          </a:p>
        </p:txBody>
      </p:sp>
      <p:sp>
        <p:nvSpPr>
          <p:cNvPr id="1048625" name="Rectangle 1048624"/>
          <p:cNvSpPr/>
          <p:nvPr/>
        </p:nvSpPr>
        <p:spPr>
          <a:xfrm>
            <a:off x="149225" y="5875337"/>
            <a:ext cx="4205287" cy="671512"/>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1200" baseline="0">
                <a:solidFill>
                  <a:srgbClr val="000000"/>
                </a:solidFill>
                <a:latin typeface="Arial" charset="0"/>
                <a:ea typeface="Arial" charset="0"/>
                <a:sym typeface="Arial" charset="0"/>
                <a:hlinkClick r:id="rId6"/>
              </a:rPr>
              <a:t>http://ec.europa.eu/research/participants/data/ref/h2020/grants_manual/hi/oa_pilot/h2020-hi-oa-data-mgt_en.pdf</a:t>
            </a:r>
            <a:r>
              <a:rPr lang="en-US" altLang="en-US" sz="1200" baseline="0">
                <a:solidFill>
                  <a:srgbClr val="000000"/>
                </a:solidFill>
                <a:latin typeface="Arial" charset="0"/>
                <a:ea typeface="Arial" charset="0"/>
                <a:sym typeface="Arial" charset="0"/>
              </a:rPr>
              <a:t> </a:t>
            </a:r>
          </a:p>
        </p:txBody>
      </p:sp>
      <p:pic>
        <p:nvPicPr>
          <p:cNvPr id="2097163" name="Picture 2097162"/>
          <p:cNvPicPr>
            <a:picLocks/>
          </p:cNvPicPr>
          <p:nvPr/>
        </p:nvPicPr>
        <p:blipFill>
          <a:blip r:embed="rId7"/>
          <a:srcRect/>
          <a:stretch>
            <a:fillRect/>
          </a:stretch>
        </p:blipFill>
        <p:spPr>
          <a:xfrm>
            <a:off x="5024437" y="4076700"/>
            <a:ext cx="3536950" cy="141446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097163"/>
          <p:cNvPicPr>
            <a:picLocks/>
          </p:cNvPicPr>
          <p:nvPr/>
        </p:nvPicPr>
        <p:blipFill>
          <a:blip r:embed="rId3"/>
          <a:srcRect/>
          <a:stretch>
            <a:fillRect/>
          </a:stretch>
        </p:blipFill>
        <p:spPr>
          <a:xfrm>
            <a:off x="539750" y="1143000"/>
            <a:ext cx="3595687" cy="5114925"/>
          </a:xfrm>
          <a:prstGeom prst="rect">
            <a:avLst/>
          </a:prstGeom>
          <a:noFill/>
          <a:ln w="9525" cap="flat" cmpd="sng">
            <a:solidFill>
              <a:srgbClr val="000000">
                <a:alpha val="100000"/>
              </a:srgbClr>
            </a:solidFill>
            <a:prstDash val="solid"/>
            <a:miter/>
          </a:ln>
        </p:spPr>
      </p:pic>
      <p:sp>
        <p:nvSpPr>
          <p:cNvPr id="1048632" name="Rectangle 1048631"/>
          <p:cNvSpPr/>
          <p:nvPr/>
        </p:nvSpPr>
        <p:spPr>
          <a:xfrm>
            <a:off x="4580632" y="1557337"/>
            <a:ext cx="4023816" cy="3570208"/>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4000" i="1" baseline="0" dirty="0">
                <a:solidFill>
                  <a:srgbClr val="000000"/>
                </a:solidFill>
                <a:latin typeface="Calibri" pitchFamily="34" charset="0"/>
                <a:ea typeface="Arial" charset="0"/>
                <a:sym typeface="Arial" charset="0"/>
              </a:rPr>
              <a:t>“Data sets are </a:t>
            </a:r>
            <a:r>
              <a:rPr lang="en-US" altLang="en-US" sz="4000" i="1" baseline="0" dirty="0" smtClean="0">
                <a:solidFill>
                  <a:srgbClr val="000000"/>
                </a:solidFill>
                <a:latin typeface="Calibri" pitchFamily="34" charset="0"/>
                <a:ea typeface="Arial" charset="0"/>
                <a:sym typeface="Arial" charset="0"/>
              </a:rPr>
              <a:t> </a:t>
            </a:r>
          </a:p>
          <a:p>
            <a:pPr marL="0" lvl="0" indent="0" algn="ctr" eaLnBrk="1" fontAlgn="base" latinLnBrk="1" hangingPunct="1">
              <a:lnSpc>
                <a:spcPct val="100000"/>
              </a:lnSpc>
              <a:spcBef>
                <a:spcPct val="0"/>
              </a:spcBef>
              <a:spcAft>
                <a:spcPct val="0"/>
              </a:spcAft>
              <a:buSzPct val="100000"/>
              <a:buFontTx/>
              <a:buNone/>
            </a:pPr>
            <a:r>
              <a:rPr lang="en-US" altLang="en-US" sz="4000" i="1" dirty="0">
                <a:latin typeface="Calibri" pitchFamily="34" charset="0"/>
              </a:rPr>
              <a:t>b</a:t>
            </a:r>
            <a:r>
              <a:rPr lang="en-US" altLang="en-US" sz="4000" i="1" baseline="0" dirty="0" smtClean="0">
                <a:solidFill>
                  <a:srgbClr val="000000"/>
                </a:solidFill>
                <a:latin typeface="Calibri" pitchFamily="34" charset="0"/>
                <a:ea typeface="Arial" charset="0"/>
                <a:sym typeface="Arial" charset="0"/>
              </a:rPr>
              <a:t>ecoming </a:t>
            </a:r>
            <a:r>
              <a:rPr lang="en-US" altLang="en-US" sz="4000" i="1" baseline="0" dirty="0">
                <a:solidFill>
                  <a:srgbClr val="000000"/>
                </a:solidFill>
                <a:latin typeface="Calibri" pitchFamily="34" charset="0"/>
                <a:ea typeface="Arial" charset="0"/>
                <a:sym typeface="Arial" charset="0"/>
              </a:rPr>
              <a:t>the new instruments of </a:t>
            </a:r>
            <a:endParaRPr lang="en-US" altLang="en-US" sz="4000" i="1" baseline="0" dirty="0" smtClean="0">
              <a:solidFill>
                <a:srgbClr val="000000"/>
              </a:solidFill>
              <a:latin typeface="Calibri" pitchFamily="34" charset="0"/>
              <a:ea typeface="Arial" charset="0"/>
              <a:sym typeface="Arial" charset="0"/>
            </a:endParaRPr>
          </a:p>
          <a:p>
            <a:pPr marL="0" lvl="0" indent="0" algn="ctr" eaLnBrk="1" fontAlgn="base" latinLnBrk="1" hangingPunct="1">
              <a:lnSpc>
                <a:spcPct val="100000"/>
              </a:lnSpc>
              <a:spcBef>
                <a:spcPct val="0"/>
              </a:spcBef>
              <a:spcAft>
                <a:spcPct val="0"/>
              </a:spcAft>
              <a:buSzPct val="100000"/>
              <a:buFontTx/>
              <a:buNone/>
            </a:pPr>
            <a:r>
              <a:rPr lang="en-US" altLang="en-US" sz="4000" i="1" baseline="0" dirty="0" smtClean="0">
                <a:solidFill>
                  <a:srgbClr val="000000"/>
                </a:solidFill>
                <a:latin typeface="Calibri" pitchFamily="34" charset="0"/>
                <a:ea typeface="Arial" charset="0"/>
                <a:sym typeface="Arial" charset="0"/>
              </a:rPr>
              <a:t>science</a:t>
            </a:r>
            <a:r>
              <a:rPr lang="en-US" altLang="en-US" sz="4000" i="1" baseline="0" dirty="0">
                <a:solidFill>
                  <a:srgbClr val="000000"/>
                </a:solidFill>
                <a:latin typeface="Calibri" pitchFamily="34" charset="0"/>
                <a:ea typeface="Arial" charset="0"/>
                <a:sym typeface="Arial" charset="0"/>
              </a:rPr>
              <a:t>”</a:t>
            </a:r>
          </a:p>
          <a:p>
            <a:pPr marL="0" lvl="0" indent="0" algn="l" eaLnBrk="1" fontAlgn="base" latinLnBrk="1" hangingPunct="1">
              <a:lnSpc>
                <a:spcPct val="100000"/>
              </a:lnSpc>
              <a:spcBef>
                <a:spcPct val="0"/>
              </a:spcBef>
              <a:spcAft>
                <a:spcPct val="0"/>
              </a:spcAft>
              <a:buSzPct val="100000"/>
              <a:buFontTx/>
              <a:buNone/>
            </a:pPr>
            <a:endParaRPr lang="en-US" altLang="en-US" sz="4800" i="1" baseline="0" dirty="0">
              <a:solidFill>
                <a:srgbClr val="000000"/>
              </a:solidFill>
              <a:latin typeface="Calibri" pitchFamily="34" charset="0"/>
              <a:ea typeface="Arial" charset="0"/>
              <a:sym typeface="Arial" charset="0"/>
            </a:endParaRPr>
          </a:p>
          <a:p>
            <a:pPr marL="0" lvl="0" indent="0" algn="l" eaLnBrk="1" fontAlgn="base" latinLnBrk="1" hangingPunct="1">
              <a:lnSpc>
                <a:spcPct val="100000"/>
              </a:lnSpc>
              <a:spcBef>
                <a:spcPct val="0"/>
              </a:spcBef>
              <a:spcAft>
                <a:spcPct val="0"/>
              </a:spcAft>
              <a:buSzPct val="100000"/>
              <a:buFontTx/>
              <a:buNone/>
            </a:pPr>
            <a:r>
              <a:rPr lang="en-US" altLang="en-US" baseline="0" dirty="0">
                <a:solidFill>
                  <a:srgbClr val="000000"/>
                </a:solidFill>
                <a:latin typeface="Calibri" pitchFamily="34" charset="0"/>
                <a:ea typeface="Arial" charset="0"/>
                <a:sym typeface="Arial" charset="0"/>
              </a:rPr>
              <a:t>Dan Atkins, University of Michigan</a:t>
            </a:r>
          </a:p>
        </p:txBody>
      </p:sp>
      <p:sp>
        <p:nvSpPr>
          <p:cNvPr id="1048633" name="Rectangle 1048632"/>
          <p:cNvSpPr/>
          <p:nvPr/>
        </p:nvSpPr>
        <p:spPr>
          <a:xfrm>
            <a:off x="0" y="115887"/>
            <a:ext cx="9144000" cy="1143000"/>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3200" b="1" baseline="0" dirty="0">
                <a:solidFill>
                  <a:srgbClr val="000000"/>
                </a:solidFill>
                <a:latin typeface="Calibri" pitchFamily="34" charset="0"/>
                <a:ea typeface="Arial" charset="0"/>
                <a:sym typeface="Arial" charset="0"/>
              </a:rPr>
              <a:t>…but RDM is part of good research practice!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2097181"/>
          <p:cNvPicPr>
            <a:picLocks/>
          </p:cNvPicPr>
          <p:nvPr/>
        </p:nvPicPr>
        <p:blipFill>
          <a:blip r:embed="rId3"/>
          <a:srcRect/>
          <a:stretch>
            <a:fillRect/>
          </a:stretch>
        </p:blipFill>
        <p:spPr>
          <a:xfrm>
            <a:off x="1139825" y="974725"/>
            <a:ext cx="6937375" cy="5273675"/>
          </a:xfrm>
          <a:prstGeom prst="rect">
            <a:avLst/>
          </a:prstGeom>
          <a:noFill/>
          <a:ln>
            <a:noFill/>
          </a:ln>
        </p:spPr>
      </p:pic>
      <p:sp>
        <p:nvSpPr>
          <p:cNvPr id="1048697" name="Title 1048696"/>
          <p:cNvSpPr>
            <a:spLocks noGrp="1"/>
          </p:cNvSpPr>
          <p:nvPr>
            <p:ph type="title"/>
          </p:nvPr>
        </p:nvSpPr>
        <p:spPr>
          <a:xfrm>
            <a:off x="285750" y="0"/>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sym typeface="Arial" charset="0"/>
              </a:rPr>
              <a:t>What is the national picture in the UK?</a:t>
            </a:r>
            <a:r>
              <a:rPr sz="3200" b="1" dirty="0"/>
              <a:t/>
            </a:r>
            <a:br>
              <a:rPr sz="3200" b="1" dirty="0"/>
            </a:br>
            <a:endParaRPr lang="zh-CN" altLang="zh-CN" sz="3200" b="1" baseline="0" dirty="0">
              <a:solidFill>
                <a:srgbClr val="000000"/>
              </a:solidFill>
              <a:latin typeface="Calibri" pitchFamily="34" charset="0"/>
              <a:sym typeface="Arial" charset="0"/>
            </a:endParaRPr>
          </a:p>
        </p:txBody>
      </p:sp>
      <p:sp>
        <p:nvSpPr>
          <p:cNvPr id="1048698" name="Rectangle 1048697"/>
          <p:cNvSpPr/>
          <p:nvPr/>
        </p:nvSpPr>
        <p:spPr>
          <a:xfrm>
            <a:off x="446087" y="6462712"/>
            <a:ext cx="3662362" cy="344487"/>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600" i="1" baseline="0">
                <a:solidFill>
                  <a:srgbClr val="000000"/>
                </a:solidFill>
                <a:latin typeface="Arial" charset="0"/>
                <a:ea typeface="Arial" charset="0"/>
                <a:sym typeface="Arial" charset="0"/>
              </a:rPr>
              <a:t>% indicating ‘rolling out’ or ‘embedding’</a:t>
            </a:r>
          </a:p>
        </p:txBody>
      </p:sp>
    </p:spTree>
    <p:extLst>
      <p:ext uri="{BB962C8B-B14F-4D97-AF65-F5344CB8AC3E}">
        <p14:creationId xmlns:p14="http://schemas.microsoft.com/office/powerpoint/2010/main" val="411730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048691"/>
          <p:cNvSpPr>
            <a:spLocks noGrp="1"/>
          </p:cNvSpPr>
          <p:nvPr>
            <p:ph type="title" idx="4294967295"/>
          </p:nvPr>
        </p:nvSpPr>
        <p:spPr>
          <a:xfrm>
            <a:off x="899592" y="65087"/>
            <a:ext cx="7336358"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US" altLang="en-US" sz="3200" b="1" baseline="0" dirty="0" smtClean="0">
                <a:solidFill>
                  <a:srgbClr val="000000"/>
                </a:solidFill>
                <a:latin typeface="Calibri" pitchFamily="34" charset="0"/>
                <a:ea typeface="MS PGothic" pitchFamily="34" charset="-128"/>
                <a:sym typeface="Arial" charset="0"/>
              </a:rPr>
              <a:t>DCC provides access to learning resources</a:t>
            </a:r>
            <a:endParaRPr lang="zh-CN" altLang="en-US" dirty="0"/>
          </a:p>
        </p:txBody>
      </p:sp>
      <p:sp>
        <p:nvSpPr>
          <p:cNvPr id="1048693" name="Rectangle 1048692"/>
          <p:cNvSpPr/>
          <p:nvPr/>
        </p:nvSpPr>
        <p:spPr>
          <a:xfrm>
            <a:off x="5614987" y="6021387"/>
            <a:ext cx="3529012" cy="935037"/>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342900" lvl="0" indent="-342900" algn="l" eaLnBrk="1" fontAlgn="base" latinLnBrk="1" hangingPunct="1">
              <a:lnSpc>
                <a:spcPct val="100000"/>
              </a:lnSpc>
              <a:spcBef>
                <a:spcPct val="0"/>
              </a:spcBef>
              <a:spcAft>
                <a:spcPct val="0"/>
              </a:spcAft>
              <a:buSzPct val="100000"/>
              <a:buFont typeface="Arial" charset="0"/>
              <a:buChar char="•"/>
            </a:pPr>
            <a:endParaRPr lang="en-US" altLang="en-US" baseline="0">
              <a:solidFill>
                <a:srgbClr val="000000"/>
              </a:solidFill>
              <a:latin typeface="Calibri" pitchFamily="34" charset="0"/>
              <a:ea typeface="Arial" charset="0"/>
              <a:sym typeface="Arial" charset="0"/>
            </a:endParaRPr>
          </a:p>
          <a:p>
            <a:pPr marL="342900" lvl="0" indent="-342900" algn="l" eaLnBrk="1" fontAlgn="base" latinLnBrk="1" hangingPunct="1">
              <a:lnSpc>
                <a:spcPct val="100000"/>
              </a:lnSpc>
              <a:spcBef>
                <a:spcPct val="0"/>
              </a:spcBef>
              <a:spcAft>
                <a:spcPct val="0"/>
              </a:spcAft>
              <a:buSzPct val="100000"/>
              <a:buFontTx/>
              <a:buNone/>
            </a:pPr>
            <a:r>
              <a:rPr lang="en-US" altLang="en-US" sz="2400" baseline="0">
                <a:solidFill>
                  <a:srgbClr val="000000"/>
                </a:solidFill>
                <a:latin typeface="Calibri" pitchFamily="34" charset="0"/>
                <a:ea typeface="Arial" charset="0"/>
                <a:sym typeface="Arial" charset="0"/>
                <a:hlinkClick r:id="rId3"/>
              </a:rPr>
              <a:t>www.dcc.ac.uk/resources/</a:t>
            </a:r>
          </a:p>
          <a:p>
            <a:pPr marL="342900" lvl="0" indent="-342900" algn="l" eaLnBrk="1" fontAlgn="base" latinLnBrk="1" hangingPunct="1">
              <a:lnSpc>
                <a:spcPct val="100000"/>
              </a:lnSpc>
              <a:spcBef>
                <a:spcPct val="0"/>
              </a:spcBef>
              <a:spcAft>
                <a:spcPct val="0"/>
              </a:spcAft>
              <a:buSzPct val="100000"/>
              <a:buFontTx/>
              <a:buNone/>
            </a:pPr>
            <a:r>
              <a:rPr lang="en-US" altLang="en-US" sz="2400" baseline="0">
                <a:solidFill>
                  <a:srgbClr val="000000"/>
                </a:solidFill>
                <a:latin typeface="Calibri" pitchFamily="34" charset="0"/>
                <a:ea typeface="Arial" charset="0"/>
                <a:sym typeface="Arial" charset="0"/>
              </a:rPr>
              <a:t> </a:t>
            </a:r>
          </a:p>
          <a:p>
            <a:pPr marL="342900" lvl="0" indent="-34290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Calibri" pitchFamily="34" charset="0"/>
                <a:ea typeface="Arial" charset="0"/>
                <a:sym typeface="Arial" charset="0"/>
                <a:hlinkClick r:id="rId4"/>
              </a:rPr>
              <a:t>   </a:t>
            </a:r>
          </a:p>
          <a:p>
            <a:pPr marL="742950" lvl="1" indent="-445770" algn="l" fontAlgn="base" latinLnBrk="1">
              <a:lnSpc>
                <a:spcPct val="100000"/>
              </a:lnSpc>
              <a:spcBef>
                <a:spcPct val="0"/>
              </a:spcBef>
              <a:spcAft>
                <a:spcPct val="0"/>
              </a:spcAft>
              <a:buClr>
                <a:srgbClr val="1F497D"/>
              </a:buClr>
              <a:buSzPct val="100000"/>
              <a:buFontTx/>
              <a:buNone/>
            </a:pPr>
            <a:endParaRPr lang="en-US" altLang="en-US" sz="1600" baseline="0">
              <a:solidFill>
                <a:srgbClr val="000000"/>
              </a:solidFill>
              <a:latin typeface="Calibri" pitchFamily="34" charset="0"/>
              <a:ea typeface="Arial" charset="0"/>
              <a:sym typeface="Arial" charset="0"/>
            </a:endParaRPr>
          </a:p>
        </p:txBody>
      </p:sp>
      <p:pic>
        <p:nvPicPr>
          <p:cNvPr id="2097177" name="Picture 2097176"/>
          <p:cNvPicPr>
            <a:picLocks/>
          </p:cNvPicPr>
          <p:nvPr/>
        </p:nvPicPr>
        <p:blipFill>
          <a:blip r:embed="rId5"/>
          <a:srcRect/>
          <a:stretch>
            <a:fillRect/>
          </a:stretch>
        </p:blipFill>
        <p:spPr>
          <a:xfrm>
            <a:off x="354013" y="1766886"/>
            <a:ext cx="2098675" cy="2946400"/>
          </a:xfrm>
          <a:prstGeom prst="rect">
            <a:avLst/>
          </a:prstGeom>
          <a:noFill/>
          <a:ln>
            <a:noFill/>
          </a:ln>
        </p:spPr>
      </p:pic>
      <p:pic>
        <p:nvPicPr>
          <p:cNvPr id="2097178" name="Picture 2097177"/>
          <p:cNvPicPr>
            <a:picLocks/>
          </p:cNvPicPr>
          <p:nvPr/>
        </p:nvPicPr>
        <p:blipFill>
          <a:blip r:embed="rId6"/>
          <a:srcRect/>
          <a:stretch>
            <a:fillRect/>
          </a:stretch>
        </p:blipFill>
        <p:spPr>
          <a:xfrm>
            <a:off x="1859107" y="2543616"/>
            <a:ext cx="2103437" cy="2995612"/>
          </a:xfrm>
          <a:prstGeom prst="rect">
            <a:avLst/>
          </a:prstGeom>
          <a:noFill/>
          <a:ln w="9525" cap="flat" cmpd="sng">
            <a:solidFill>
              <a:srgbClr val="A6A6A6">
                <a:alpha val="100000"/>
              </a:srgbClr>
            </a:solidFill>
            <a:prstDash val="solid"/>
            <a:miter/>
          </a:ln>
        </p:spPr>
      </p:pic>
      <p:pic>
        <p:nvPicPr>
          <p:cNvPr id="2097179" name="Picture 2097178"/>
          <p:cNvPicPr>
            <a:picLocks/>
          </p:cNvPicPr>
          <p:nvPr/>
        </p:nvPicPr>
        <p:blipFill>
          <a:blip r:embed="rId7"/>
          <a:srcRect/>
          <a:stretch>
            <a:fillRect/>
          </a:stretch>
        </p:blipFill>
        <p:spPr>
          <a:xfrm>
            <a:off x="5722142" y="2368197"/>
            <a:ext cx="1657350" cy="1673225"/>
          </a:xfrm>
          <a:prstGeom prst="rect">
            <a:avLst/>
          </a:prstGeom>
          <a:noFill/>
          <a:ln w="9525" cap="flat" cmpd="sng">
            <a:solidFill>
              <a:srgbClr val="A6A6A6">
                <a:alpha val="100000"/>
              </a:srgbClr>
            </a:solidFill>
            <a:prstDash val="solid"/>
            <a:miter/>
          </a:ln>
        </p:spPr>
      </p:pic>
      <p:pic>
        <p:nvPicPr>
          <p:cNvPr id="2097180" name="Picture 2097179"/>
          <p:cNvPicPr>
            <a:picLocks/>
          </p:cNvPicPr>
          <p:nvPr/>
        </p:nvPicPr>
        <p:blipFill>
          <a:blip r:embed="rId8"/>
          <a:srcRect/>
          <a:stretch>
            <a:fillRect/>
          </a:stretch>
        </p:blipFill>
        <p:spPr>
          <a:xfrm>
            <a:off x="3340099" y="3240086"/>
            <a:ext cx="2019300" cy="2906712"/>
          </a:xfrm>
          <a:prstGeom prst="rect">
            <a:avLst/>
          </a:prstGeom>
          <a:noFill/>
          <a:ln>
            <a:noFill/>
          </a:ln>
        </p:spPr>
      </p:pic>
      <p:pic>
        <p:nvPicPr>
          <p:cNvPr id="2097181" name="Picture 2097180"/>
          <p:cNvPicPr>
            <a:picLocks/>
          </p:cNvPicPr>
          <p:nvPr/>
        </p:nvPicPr>
        <p:blipFill>
          <a:blip r:embed="rId9"/>
          <a:srcRect l="46825" t="25899" r="2237" b="20232"/>
          <a:stretch>
            <a:fillRect/>
          </a:stretch>
        </p:blipFill>
        <p:spPr>
          <a:xfrm>
            <a:off x="6840390" y="3588616"/>
            <a:ext cx="1700212" cy="1646237"/>
          </a:xfrm>
          <a:prstGeom prst="rect">
            <a:avLst/>
          </a:prstGeom>
          <a:noFill/>
          <a:ln>
            <a:noFill/>
          </a:ln>
        </p:spPr>
      </p:pic>
    </p:spTree>
    <p:extLst>
      <p:ext uri="{BB962C8B-B14F-4D97-AF65-F5344CB8AC3E}">
        <p14:creationId xmlns:p14="http://schemas.microsoft.com/office/powerpoint/2010/main" val="963120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Content Placeholder 1048684"/>
          <p:cNvSpPr>
            <a:spLocks noGrp="1"/>
          </p:cNvSpPr>
          <p:nvPr>
            <p:ph idx="1"/>
          </p:nvPr>
        </p:nvSpPr>
        <p:spPr>
          <a:xfrm>
            <a:off x="250825" y="2492375"/>
            <a:ext cx="8447088" cy="370522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eaLnBrk="1" fontAlgn="base" latinLnBrk="1" hangingPunct="1">
              <a:lnSpc>
                <a:spcPct val="100000"/>
              </a:lnSpc>
              <a:spcBef>
                <a:spcPct val="20000"/>
              </a:spcBef>
              <a:spcAft>
                <a:spcPct val="0"/>
              </a:spcAft>
              <a:buSzPct val="100000"/>
              <a:buFontTx/>
              <a:buNone/>
            </a:pPr>
            <a:endParaRPr lang="zh-CN" altLang="en-US" sz="2800" baseline="0">
              <a:solidFill>
                <a:srgbClr val="000000"/>
              </a:solidFill>
              <a:latin typeface="Calibri" pitchFamily="34" charset="0"/>
              <a:ea typeface="宋体" charset="0"/>
              <a:sym typeface="Arial" charset="0"/>
            </a:endParaRPr>
          </a:p>
          <a:p>
            <a:pPr marL="342900" lvl="0" indent="-342900" algn="l" eaLnBrk="1" fontAlgn="base" latinLnBrk="1" hangingPunct="1">
              <a:lnSpc>
                <a:spcPct val="100000"/>
              </a:lnSpc>
              <a:spcBef>
                <a:spcPct val="20000"/>
              </a:spcBef>
              <a:spcAft>
                <a:spcPct val="0"/>
              </a:spcAft>
              <a:buSzPct val="100000"/>
              <a:buFontTx/>
              <a:buNone/>
            </a:pPr>
            <a:endParaRPr lang="zh-CN" altLang="en-US" baseline="0">
              <a:solidFill>
                <a:srgbClr val="000000"/>
              </a:solidFill>
              <a:latin typeface="Calibri" pitchFamily="34" charset="0"/>
              <a:ea typeface="宋体" charset="0"/>
              <a:sym typeface="Arial" charset="0"/>
            </a:endParaRPr>
          </a:p>
        </p:txBody>
      </p:sp>
      <p:sp>
        <p:nvSpPr>
          <p:cNvPr id="1048686" name="Rectangle 1048685"/>
          <p:cNvSpPr/>
          <p:nvPr/>
        </p:nvSpPr>
        <p:spPr>
          <a:xfrm>
            <a:off x="5158804" y="6277382"/>
            <a:ext cx="3816424" cy="400110"/>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2000" baseline="0" dirty="0">
                <a:solidFill>
                  <a:srgbClr val="000000"/>
                </a:solidFill>
                <a:latin typeface="Calibri" pitchFamily="34" charset="0"/>
                <a:ea typeface="Arial" charset="0"/>
                <a:sym typeface="Arial" charset="0"/>
                <a:hlinkClick r:id="rId3"/>
              </a:rPr>
              <a:t>https://</a:t>
            </a:r>
            <a:r>
              <a:rPr lang="en-US" altLang="en-US" sz="2000" baseline="0" dirty="0" err="1">
                <a:solidFill>
                  <a:srgbClr val="000000"/>
                </a:solidFill>
                <a:latin typeface="Calibri" pitchFamily="34" charset="0"/>
                <a:ea typeface="Arial" charset="0"/>
                <a:sym typeface="Arial" charset="0"/>
                <a:hlinkClick r:id="rId3"/>
              </a:rPr>
              <a:t>dmponline.dcc.ac.uk</a:t>
            </a:r>
            <a:r>
              <a:rPr lang="en-US" altLang="en-US" sz="2000" baseline="0" dirty="0">
                <a:solidFill>
                  <a:srgbClr val="000000"/>
                </a:solidFill>
                <a:latin typeface="Calibri" pitchFamily="34" charset="0"/>
                <a:ea typeface="Arial" charset="0"/>
                <a:sym typeface="Arial" charset="0"/>
              </a:rPr>
              <a:t> </a:t>
            </a:r>
          </a:p>
        </p:txBody>
      </p:sp>
      <p:sp>
        <p:nvSpPr>
          <p:cNvPr id="1048687" name="Rectangle 1048686"/>
          <p:cNvSpPr/>
          <p:nvPr/>
        </p:nvSpPr>
        <p:spPr>
          <a:xfrm>
            <a:off x="2286000" y="2274887"/>
            <a:ext cx="4572000" cy="36988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Arial" charset="0"/>
                <a:ea typeface="Arial" charset="0"/>
                <a:sym typeface="Arial" charset="0"/>
              </a:rPr>
              <a:t>	</a:t>
            </a:r>
          </a:p>
        </p:txBody>
      </p:sp>
      <p:sp>
        <p:nvSpPr>
          <p:cNvPr id="1048688" name="Title 1048687"/>
          <p:cNvSpPr>
            <a:spLocks noGrp="1"/>
          </p:cNvSpPr>
          <p:nvPr>
            <p:ph type="title"/>
          </p:nvPr>
        </p:nvSpPr>
        <p:spPr>
          <a:xfrm>
            <a:off x="611187" y="0"/>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GB" altLang="zh-CN" sz="3200" b="1" baseline="0" dirty="0" smtClean="0">
                <a:solidFill>
                  <a:srgbClr val="000000"/>
                </a:solidFill>
                <a:latin typeface="Calibri" pitchFamily="34" charset="0"/>
                <a:ea typeface="宋体" charset="0"/>
                <a:sym typeface="Arial" charset="0"/>
              </a:rPr>
              <a:t>DCC provides access to t</a:t>
            </a:r>
            <a:r>
              <a:rPr lang="zh-CN" altLang="zh-CN" sz="3200" b="1" baseline="0" dirty="0" smtClean="0">
                <a:solidFill>
                  <a:srgbClr val="000000"/>
                </a:solidFill>
                <a:latin typeface="Calibri" pitchFamily="34" charset="0"/>
                <a:ea typeface="宋体" charset="0"/>
                <a:sym typeface="Arial" charset="0"/>
              </a:rPr>
              <a:t>ools</a:t>
            </a:r>
            <a:endParaRPr lang="zh-CN" altLang="zh-CN" sz="3200" b="1" baseline="0" dirty="0">
              <a:solidFill>
                <a:srgbClr val="000000"/>
              </a:solidFill>
              <a:latin typeface="Calibri" pitchFamily="34" charset="0"/>
              <a:ea typeface="宋体" charset="0"/>
              <a:sym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1155685"/>
            <a:ext cx="8505460" cy="4577571"/>
          </a:xfrm>
          <a:prstGeom prst="rect">
            <a:avLst/>
          </a:prstGeom>
        </p:spPr>
      </p:pic>
    </p:spTree>
    <p:extLst>
      <p:ext uri="{BB962C8B-B14F-4D97-AF65-F5344CB8AC3E}">
        <p14:creationId xmlns:p14="http://schemas.microsoft.com/office/powerpoint/2010/main" val="1975381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2737</Words>
  <Application>Microsoft Office PowerPoint</Application>
  <PresentationFormat>On-screen Show (4:3)</PresentationFormat>
  <Paragraphs>325</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主题</vt:lpstr>
      <vt:lpstr>Overview of the DCC</vt:lpstr>
      <vt:lpstr>Digital Curation Centre (DCC)</vt:lpstr>
      <vt:lpstr>What is data curation?</vt:lpstr>
      <vt:lpstr>What do we mean by data? </vt:lpstr>
      <vt:lpstr>Yes, funders have expectations about data sharing…</vt:lpstr>
      <vt:lpstr>PowerPoint Presentation</vt:lpstr>
      <vt:lpstr>What is the national picture in the UK? </vt:lpstr>
      <vt:lpstr>DCC provides access to learning resources</vt:lpstr>
      <vt:lpstr>DCC provides access to tools</vt:lpstr>
      <vt:lpstr>PowerPoint Presentation</vt:lpstr>
      <vt:lpstr>RDM service model </vt:lpstr>
      <vt:lpstr>What is the national picture in the UK? </vt:lpstr>
      <vt:lpstr>Assessing the EU training landscape</vt:lpstr>
      <vt:lpstr>Who are we training?</vt:lpstr>
      <vt:lpstr>A lot of service groups being targeted…  but who is missing? </vt:lpstr>
      <vt:lpstr>What are the topics being covered  in training and at what level?</vt:lpstr>
      <vt:lpstr>Gaps in coverage</vt:lpstr>
      <vt:lpstr>How big are institutional RDM teams? </vt:lpstr>
      <vt:lpstr>Short term opportunities to explore</vt:lpstr>
      <vt:lpstr>Longer term: define how to measure success</vt:lpstr>
      <vt:lpstr>Benefits in </vt:lpstr>
      <vt:lpstr>PowerPoint Presentation</vt:lpstr>
      <vt:lpstr>Developing a data management plan (DMP)</vt:lpstr>
      <vt:lpstr>Ethics approval process:  Who decides what data can be shared? </vt:lpstr>
      <vt:lpstr>Research outputs: describing research data</vt:lpstr>
      <vt:lpstr>What do you want others to be able to do with your data?</vt:lpstr>
      <vt:lpstr>How will you make your data discoverable?</vt:lpstr>
      <vt:lpstr>What about physical  data, software and   models?</vt:lpstr>
      <vt:lpstr>Plans created within DMPonline tool can be             updated to reflect  research lifecycle…</vt:lpstr>
      <vt:lpstr>Good practice when creating DMPs</vt:lpstr>
      <vt:lpstr>Lack of RDM infrastructure metrics:  how to measure success</vt:lpstr>
      <vt:lpstr>Good RDM helps you comply with mandates  but also leads to…</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RDM</dc:title>
  <dc:creator>slj2z</dc:creator>
  <cp:lastModifiedBy>jd162a</cp:lastModifiedBy>
  <cp:revision>17</cp:revision>
  <cp:lastPrinted>2016-03-09T17:20:45Z</cp:lastPrinted>
  <dcterms:created xsi:type="dcterms:W3CDTF">2013-01-22T12:01:25Z</dcterms:created>
  <dcterms:modified xsi:type="dcterms:W3CDTF">2016-03-09T17:21:28Z</dcterms:modified>
</cp:coreProperties>
</file>